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Raleway ExtraBold"/>
      <p:bold r:id="rId48"/>
      <p:boldItalic r:id="rId49"/>
    </p:embeddedFont>
    <p:embeddedFont>
      <p:font typeface="Raleway Light"/>
      <p:regular r:id="rId50"/>
      <p:bold r:id="rId51"/>
      <p:italic r:id="rId52"/>
      <p:boldItalic r:id="rId53"/>
    </p:embeddedFont>
    <p:embeddedFont>
      <p:font typeface="Raleway ExtraLight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regular.fntdata"/><Relationship Id="rId43" Type="http://schemas.openxmlformats.org/officeDocument/2006/relationships/slide" Target="slides/slide38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ExtraBold-bold.fntdata"/><Relationship Id="rId47" Type="http://schemas.openxmlformats.org/officeDocument/2006/relationships/font" Target="fonts/Raleway-boldItalic.fntdata"/><Relationship Id="rId49" Type="http://schemas.openxmlformats.org/officeDocument/2006/relationships/font" Target="fonts/Raleway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Light-bold.fntdata"/><Relationship Id="rId50" Type="http://schemas.openxmlformats.org/officeDocument/2006/relationships/font" Target="fonts/RalewayLight-regular.fntdata"/><Relationship Id="rId53" Type="http://schemas.openxmlformats.org/officeDocument/2006/relationships/font" Target="fonts/RalewayLight-boldItalic.fntdata"/><Relationship Id="rId52" Type="http://schemas.openxmlformats.org/officeDocument/2006/relationships/font" Target="fonts/RalewayLight-italic.fntdata"/><Relationship Id="rId11" Type="http://schemas.openxmlformats.org/officeDocument/2006/relationships/slide" Target="slides/slide6.xml"/><Relationship Id="rId55" Type="http://schemas.openxmlformats.org/officeDocument/2006/relationships/font" Target="fonts/RalewayExtraLight-bold.fntdata"/><Relationship Id="rId10" Type="http://schemas.openxmlformats.org/officeDocument/2006/relationships/slide" Target="slides/slide5.xml"/><Relationship Id="rId54" Type="http://schemas.openxmlformats.org/officeDocument/2006/relationships/font" Target="fonts/RalewayExtraLight-regular.fntdata"/><Relationship Id="rId13" Type="http://schemas.openxmlformats.org/officeDocument/2006/relationships/slide" Target="slides/slide8.xml"/><Relationship Id="rId57" Type="http://schemas.openxmlformats.org/officeDocument/2006/relationships/font" Target="fonts/RalewayExtraLight-boldItalic.fntdata"/><Relationship Id="rId12" Type="http://schemas.openxmlformats.org/officeDocument/2006/relationships/slide" Target="slides/slide7.xml"/><Relationship Id="rId56" Type="http://schemas.openxmlformats.org/officeDocument/2006/relationships/font" Target="fonts/RalewayExtra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9ec61c6a1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9ec61c6a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9ec61c6a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9ec61c6a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9ec61c6a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9ec61c6a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9ec61c6a1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9ec61c6a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9ec61c6a1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9ec61c6a1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9ec61c6a1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9ec61c6a1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9ec61c6a1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9ec61c6a1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9ec61c6a1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9ec61c6a1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9ec61c6a1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9ec61c6a1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9ec61c6a1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9ec61c6a1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9ec61c6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9ec61c6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9ec61c6a1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9ec61c6a1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9ec61c6a1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9ec61c6a1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9ec61c6a1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9ec61c6a1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9ec61c6a1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9ec61c6a1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9ec61c6a1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9ec61c6a1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9ec61c6a1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9ec61c6a1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49ec61c6a1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49ec61c6a1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9ec61c6a1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9ec61c6a1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Vulnerability Scoring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9ec61c6a1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49ec61c6a1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9ec61c6a1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9ec61c6a1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97a2ed9e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97a2ed9e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9ec61c6a1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9ec61c6a1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9ec61c6a1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9ec61c6a1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49ec61c6a1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49ec61c6a1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first 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Observability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Conformance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Compliance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49ec61c6a1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49ec61c6a1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first 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Observability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Conformance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Compliance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49ec61c6a1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49ec61c6a1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9ec61c6a1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9ec61c6a1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49ec61c6a1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49ec61c6a1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49ec61c6a1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49ec61c6a1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49ec61c6a1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49ec61c6a1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9ec61c6a1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9ec61c6a1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9ec61c6a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9ec61c6a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9ec61c6a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9ec61c6a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9ec61c6a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9ec61c6a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9ec61c6a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9ec61c6a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9ec61c6a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9ec61c6a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ount Hood looking North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hadow of Mount Hood - From the summit of Mount Hood">
  <p:cSld name="TITLE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type="ctrTitle"/>
          </p:nvPr>
        </p:nvSpPr>
        <p:spPr>
          <a:xfrm>
            <a:off x="510450" y="312050"/>
            <a:ext cx="8123100" cy="57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11"/>
          <p:cNvSpPr txBox="1"/>
          <p:nvPr>
            <p:ph idx="1" type="subTitle"/>
          </p:nvPr>
        </p:nvSpPr>
        <p:spPr>
          <a:xfrm>
            <a:off x="510450" y="1064700"/>
            <a:ext cx="8123100" cy="30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927"/>
              </a:buClr>
              <a:buSzPts val="2400"/>
              <a:buFont typeface="Raleway"/>
              <a:buNone/>
              <a:defRPr sz="2400">
                <a:solidFill>
                  <a:srgbClr val="12192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vannadalshnjúkur - Iceland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2"/>
          <p:cNvSpPr txBox="1"/>
          <p:nvPr>
            <p:ph type="title"/>
          </p:nvPr>
        </p:nvSpPr>
        <p:spPr>
          <a:xfrm>
            <a:off x="311700" y="88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va on Five Fingers - Mojave Deser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/>
          <p:nvPr>
            <p:ph type="title"/>
          </p:nvPr>
        </p:nvSpPr>
        <p:spPr>
          <a:xfrm>
            <a:off x="311700" y="88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 Kautz Icefall (proper) - Mount Rainier">
  <p:cSld name="TITLE_AND_BODY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311700" y="196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Johannesburg Mountain - North Cascades - Winter">
  <p:cSld name="TITLE_AND_BOD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 txBox="1"/>
          <p:nvPr>
            <p:ph type="title"/>
          </p:nvPr>
        </p:nvSpPr>
        <p:spPr>
          <a:xfrm>
            <a:off x="311700" y="88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ose Egg Mountain - Cascades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/>
          <p:nvPr>
            <p:ph type="title"/>
          </p:nvPr>
        </p:nvSpPr>
        <p:spPr>
          <a:xfrm>
            <a:off x="311700" y="88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dorado Glacier - North Cascades">
  <p:cSld name="TITLE_AND_BOD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7"/>
          <p:cNvSpPr txBox="1"/>
          <p:nvPr>
            <p:ph type="title"/>
          </p:nvPr>
        </p:nvSpPr>
        <p:spPr>
          <a:xfrm>
            <a:off x="311700" y="88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dorado Peak - The Summit">
  <p:cSld name="TITLE_AND_BODY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/>
          <p:nvPr>
            <p:ph type="title"/>
          </p:nvPr>
        </p:nvSpPr>
        <p:spPr>
          <a:xfrm>
            <a:off x="311700" y="186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1" type="subTitle"/>
          </p:nvPr>
        </p:nvSpPr>
        <p:spPr>
          <a:xfrm>
            <a:off x="510450" y="1064700"/>
            <a:ext cx="8123100" cy="30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927"/>
              </a:buClr>
              <a:buSzPts val="2400"/>
              <a:buFont typeface="Raleway"/>
              <a:buNone/>
              <a:defRPr sz="2400">
                <a:solidFill>
                  <a:srgbClr val="12192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(Thank You Slide) Nova on The Summit of Mount Hood with an upside down Pride Flag ">
  <p:cSld name="TITLE_AND_BODY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 txBox="1"/>
          <p:nvPr>
            <p:ph type="title"/>
          </p:nvPr>
        </p:nvSpPr>
        <p:spPr>
          <a:xfrm>
            <a:off x="4835675" y="206225"/>
            <a:ext cx="38607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1927"/>
              </a:buClr>
              <a:buSzPts val="3000"/>
              <a:buNone/>
              <a:defRPr sz="3000">
                <a:solidFill>
                  <a:srgbClr val="1219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1927"/>
              </a:buClr>
              <a:buSzPts val="3000"/>
              <a:buNone/>
              <a:defRPr sz="3000">
                <a:solidFill>
                  <a:srgbClr val="1219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1927"/>
              </a:buClr>
              <a:buSzPts val="3000"/>
              <a:buNone/>
              <a:defRPr sz="3000">
                <a:solidFill>
                  <a:srgbClr val="1219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1927"/>
              </a:buClr>
              <a:buSzPts val="3000"/>
              <a:buNone/>
              <a:defRPr sz="3000">
                <a:solidFill>
                  <a:srgbClr val="1219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1927"/>
              </a:buClr>
              <a:buSzPts val="3000"/>
              <a:buNone/>
              <a:defRPr sz="3000">
                <a:solidFill>
                  <a:srgbClr val="1219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1927"/>
              </a:buClr>
              <a:buSzPts val="3000"/>
              <a:buNone/>
              <a:defRPr sz="3000">
                <a:solidFill>
                  <a:srgbClr val="1219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1927"/>
              </a:buClr>
              <a:buSzPts val="3000"/>
              <a:buNone/>
              <a:defRPr sz="3000">
                <a:solidFill>
                  <a:srgbClr val="1219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1927"/>
              </a:buClr>
              <a:buSzPts val="3000"/>
              <a:buNone/>
              <a:defRPr sz="3000">
                <a:solidFill>
                  <a:srgbClr val="12192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4 1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BEEEC"/>
              </a:buClr>
              <a:buSzPts val="5200"/>
              <a:buFont typeface="Raleway Light"/>
              <a:buNone/>
              <a:defRPr sz="5200">
                <a:solidFill>
                  <a:srgbClr val="EBEEEC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EEC"/>
              </a:buClr>
              <a:buSzPts val="2800"/>
              <a:buNone/>
              <a:defRPr sz="2800">
                <a:solidFill>
                  <a:srgbClr val="EBEEE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nrise Eliot Glacier - Mount Hood">
  <p:cSld name="TITL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1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BEEEC"/>
              </a:buClr>
              <a:buSzPts val="5200"/>
              <a:buFont typeface="Raleway Light"/>
              <a:buNone/>
              <a:defRPr sz="5200">
                <a:solidFill>
                  <a:srgbClr val="EBEEEC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EEC"/>
              </a:buClr>
              <a:buSzPts val="2800"/>
              <a:buNone/>
              <a:defRPr sz="2800">
                <a:solidFill>
                  <a:srgbClr val="EBEEE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rth Face - Mount Hood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ldhorse - Utah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rtheast Face - Eldorado Peak - North Cascades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ctrTitle"/>
          </p:nvPr>
        </p:nvSpPr>
        <p:spPr>
          <a:xfrm>
            <a:off x="510450" y="49115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6"/>
          <p:cNvSpPr txBox="1"/>
          <p:nvPr>
            <p:ph idx="1" type="subTitle"/>
          </p:nvPr>
        </p:nvSpPr>
        <p:spPr>
          <a:xfrm>
            <a:off x="510450" y="249576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lacier Peak from Eldorado Peak - North Cascades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pine friends on Steamboat Prow - Mount Rainier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4146"/>
              </a:buClr>
              <a:buSzPts val="3600"/>
              <a:buNone/>
              <a:defRPr sz="3600">
                <a:solidFill>
                  <a:srgbClr val="42414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erschrund - Emmons Glacier - Mount Rainier Upper Mountain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Johannesburg Mountain - North Cascades">
  <p:cSld name="TITL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ctrTitle"/>
          </p:nvPr>
        </p:nvSpPr>
        <p:spPr>
          <a:xfrm>
            <a:off x="510450" y="312050"/>
            <a:ext cx="8123100" cy="57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10"/>
          <p:cNvSpPr txBox="1"/>
          <p:nvPr>
            <p:ph idx="1" type="subTitle"/>
          </p:nvPr>
        </p:nvSpPr>
        <p:spPr>
          <a:xfrm>
            <a:off x="510450" y="1064700"/>
            <a:ext cx="8123100" cy="30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927"/>
              </a:buClr>
              <a:buSzPts val="2400"/>
              <a:buFont typeface="Raleway"/>
              <a:buNone/>
              <a:defRPr sz="2400">
                <a:solidFill>
                  <a:srgbClr val="12192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882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1927"/>
              </a:buClr>
              <a:buSzPts val="4800"/>
              <a:buFont typeface="Raleway Light"/>
              <a:buNone/>
              <a:defRPr sz="4800">
                <a:solidFill>
                  <a:srgbClr val="121927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2" type="title"/>
          </p:nvPr>
        </p:nvSpPr>
        <p:spPr>
          <a:xfrm>
            <a:off x="311700" y="3472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1927"/>
              </a:buClr>
              <a:buSzPts val="2800"/>
              <a:buFont typeface="Raleway"/>
              <a:buNone/>
              <a:defRPr sz="2800">
                <a:solidFill>
                  <a:srgbClr val="12192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3" type="title"/>
          </p:nvPr>
        </p:nvSpPr>
        <p:spPr>
          <a:xfrm>
            <a:off x="311700" y="4090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1927"/>
              </a:buClr>
              <a:buSzPts val="2000"/>
              <a:buFont typeface="Raleway Light"/>
              <a:buNone/>
              <a:defRPr sz="2000">
                <a:solidFill>
                  <a:srgbClr val="121927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2"/>
          <p:cNvSpPr txBox="1"/>
          <p:nvPr>
            <p:ph type="ctrTitle"/>
          </p:nvPr>
        </p:nvSpPr>
        <p:spPr>
          <a:xfrm>
            <a:off x="297150" y="1222375"/>
            <a:ext cx="85497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can’t have a cluster</a:t>
            </a:r>
            <a:r>
              <a:rPr lang="en">
                <a:latin typeface="Raleway ExtraBold"/>
                <a:ea typeface="Raleway ExtraBold"/>
                <a:cs typeface="Raleway ExtraBold"/>
                <a:sym typeface="Raleway ExtraBold"/>
              </a:rPr>
              <a:t>bleep</a:t>
            </a:r>
            <a:r>
              <a:rPr lang="en"/>
              <a:t> without a cluster</a:t>
            </a:r>
            <a:endParaRPr/>
          </a:p>
        </p:txBody>
      </p:sp>
      <p:sp>
        <p:nvSpPr>
          <p:cNvPr id="66" name="Google Shape;66;p2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 has screwed up Kubernetes and no one is talking about it</a:t>
            </a:r>
            <a:endParaRPr/>
          </a:p>
        </p:txBody>
      </p:sp>
      <p:pic>
        <p:nvPicPr>
          <p:cNvPr id="67" name="Google Shape;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8700" y="3772513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/>
          <p:nvPr>
            <p:ph type="ctrTitle"/>
          </p:nvPr>
        </p:nvSpPr>
        <p:spPr>
          <a:xfrm>
            <a:off x="311700" y="1412550"/>
            <a:ext cx="8520600" cy="11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the cloud?</a:t>
            </a:r>
            <a:endParaRPr/>
          </a:p>
        </p:txBody>
      </p:sp>
      <p:pic>
        <p:nvPicPr>
          <p:cNvPr id="123" name="Google Shape;1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8700" y="3772513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/>
          <p:nvPr>
            <p:ph type="ctrTitle"/>
          </p:nvPr>
        </p:nvSpPr>
        <p:spPr>
          <a:xfrm>
            <a:off x="98575" y="70150"/>
            <a:ext cx="8123100" cy="12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Modern Cloud Computing: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Reselling electricity at a</a:t>
            </a:r>
            <a:r>
              <a:rPr lang="en" sz="3600"/>
              <a:t> </a:t>
            </a:r>
            <a:r>
              <a:rPr b="1" lang="en" sz="3600">
                <a:latin typeface="Raleway"/>
                <a:ea typeface="Raleway"/>
                <a:cs typeface="Raleway"/>
                <a:sym typeface="Raleway"/>
              </a:rPr>
              <a:t>premium</a:t>
            </a:r>
            <a:endParaRPr b="1" sz="3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" name="Google Shape;129;p32"/>
          <p:cNvSpPr/>
          <p:nvPr/>
        </p:nvSpPr>
        <p:spPr>
          <a:xfrm>
            <a:off x="549150" y="1430500"/>
            <a:ext cx="4187700" cy="352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Center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0" name="Google Shape;130;p32"/>
          <p:cNvSpPr/>
          <p:nvPr/>
        </p:nvSpPr>
        <p:spPr>
          <a:xfrm>
            <a:off x="1834650" y="2008625"/>
            <a:ext cx="1616700" cy="671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120/220 volts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Hardware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32"/>
          <p:cNvSpPr/>
          <p:nvPr/>
        </p:nvSpPr>
        <p:spPr>
          <a:xfrm>
            <a:off x="713875" y="1496100"/>
            <a:ext cx="887760" cy="1015902"/>
          </a:xfrm>
          <a:prstGeom prst="lightningBol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32"/>
          <p:cNvSpPr/>
          <p:nvPr/>
        </p:nvSpPr>
        <p:spPr>
          <a:xfrm>
            <a:off x="1834650" y="2856700"/>
            <a:ext cx="1616700" cy="671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120/220 volts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Hardware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32"/>
          <p:cNvSpPr/>
          <p:nvPr/>
        </p:nvSpPr>
        <p:spPr>
          <a:xfrm>
            <a:off x="1834650" y="3704775"/>
            <a:ext cx="1616700" cy="671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120/220 volts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Hardware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32"/>
          <p:cNvSpPr/>
          <p:nvPr/>
        </p:nvSpPr>
        <p:spPr>
          <a:xfrm>
            <a:off x="4978750" y="1743200"/>
            <a:ext cx="1427700" cy="671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5 Volts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32"/>
          <p:cNvSpPr/>
          <p:nvPr/>
        </p:nvSpPr>
        <p:spPr>
          <a:xfrm>
            <a:off x="4978750" y="2789550"/>
            <a:ext cx="1427700" cy="671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Optical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6" name="Google Shape;136;p32"/>
          <p:cNvSpPr/>
          <p:nvPr/>
        </p:nvSpPr>
        <p:spPr>
          <a:xfrm>
            <a:off x="713884" y="3864100"/>
            <a:ext cx="1023300" cy="504900"/>
          </a:xfrm>
          <a:prstGeom prst="can">
            <a:avLst>
              <a:gd fmla="val 25000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Storage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" name="Google Shape;137;p32"/>
          <p:cNvSpPr/>
          <p:nvPr/>
        </p:nvSpPr>
        <p:spPr>
          <a:xfrm>
            <a:off x="713884" y="3276100"/>
            <a:ext cx="1023300" cy="504900"/>
          </a:xfrm>
          <a:prstGeom prst="can">
            <a:avLst>
              <a:gd fmla="val 25000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Storage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8" name="Google Shape;138;p32"/>
          <p:cNvSpPr/>
          <p:nvPr/>
        </p:nvSpPr>
        <p:spPr>
          <a:xfrm>
            <a:off x="713884" y="2679713"/>
            <a:ext cx="1023300" cy="504900"/>
          </a:xfrm>
          <a:prstGeom prst="can">
            <a:avLst>
              <a:gd fmla="val 25000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Storage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" name="Google Shape;139;p32"/>
          <p:cNvSpPr/>
          <p:nvPr/>
        </p:nvSpPr>
        <p:spPr>
          <a:xfrm>
            <a:off x="6794025" y="2022625"/>
            <a:ext cx="1427652" cy="1098252"/>
          </a:xfrm>
          <a:prstGeom prst="cloud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WAN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500" y="-330562"/>
            <a:ext cx="1712625" cy="17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2"/>
          <p:cNvSpPr/>
          <p:nvPr/>
        </p:nvSpPr>
        <p:spPr>
          <a:xfrm flipH="1">
            <a:off x="4978750" y="3835900"/>
            <a:ext cx="1427700" cy="671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Revenue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Google Shape;142;p32"/>
          <p:cNvSpPr/>
          <p:nvPr/>
        </p:nvSpPr>
        <p:spPr>
          <a:xfrm rot="5400000">
            <a:off x="3249075" y="2421325"/>
            <a:ext cx="1541700" cy="671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Network Interface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3" name="Google Shape;143;p32"/>
          <p:cNvSpPr/>
          <p:nvPr/>
        </p:nvSpPr>
        <p:spPr>
          <a:xfrm>
            <a:off x="6841250" y="3276100"/>
            <a:ext cx="1333200" cy="50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Users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>
            <p:ph type="ctrTitle"/>
          </p:nvPr>
        </p:nvSpPr>
        <p:spPr>
          <a:xfrm>
            <a:off x="98575" y="70150"/>
            <a:ext cx="8123100" cy="12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Modern Cloud Computing: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Stack</a:t>
            </a:r>
            <a:endParaRPr b="1" sz="3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9" name="Google Shape;1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500" y="-330562"/>
            <a:ext cx="1712625" cy="17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3"/>
          <p:cNvSpPr/>
          <p:nvPr/>
        </p:nvSpPr>
        <p:spPr>
          <a:xfrm>
            <a:off x="352400" y="4411350"/>
            <a:ext cx="2640300" cy="44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Electricity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33"/>
          <p:cNvSpPr/>
          <p:nvPr/>
        </p:nvSpPr>
        <p:spPr>
          <a:xfrm>
            <a:off x="352400" y="3849875"/>
            <a:ext cx="2640300" cy="44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Hardware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33"/>
          <p:cNvSpPr/>
          <p:nvPr/>
        </p:nvSpPr>
        <p:spPr>
          <a:xfrm>
            <a:off x="352400" y="3288400"/>
            <a:ext cx="2640300" cy="44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OS? 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Virtualization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3" name="Google Shape;153;p33"/>
          <p:cNvSpPr/>
          <p:nvPr/>
        </p:nvSpPr>
        <p:spPr>
          <a:xfrm>
            <a:off x="3732525" y="3578275"/>
            <a:ext cx="1246200" cy="44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“Hardware”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" name="Google Shape;154;p33"/>
          <p:cNvSpPr/>
          <p:nvPr/>
        </p:nvSpPr>
        <p:spPr>
          <a:xfrm>
            <a:off x="3732525" y="2998525"/>
            <a:ext cx="1246200" cy="44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“OS”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33"/>
          <p:cNvSpPr/>
          <p:nvPr/>
        </p:nvSpPr>
        <p:spPr>
          <a:xfrm>
            <a:off x="3127050" y="3202150"/>
            <a:ext cx="439200" cy="622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3"/>
          <p:cNvSpPr/>
          <p:nvPr/>
        </p:nvSpPr>
        <p:spPr>
          <a:xfrm>
            <a:off x="352400" y="2726925"/>
            <a:ext cx="2640300" cy="44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Kubernetes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33"/>
          <p:cNvSpPr/>
          <p:nvPr/>
        </p:nvSpPr>
        <p:spPr>
          <a:xfrm>
            <a:off x="352400" y="2165450"/>
            <a:ext cx="2640300" cy="44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Tools and Add ons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Google Shape;158;p33"/>
          <p:cNvSpPr/>
          <p:nvPr/>
        </p:nvSpPr>
        <p:spPr>
          <a:xfrm>
            <a:off x="352400" y="1603975"/>
            <a:ext cx="2640300" cy="44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Your Application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6132750" y="2696075"/>
            <a:ext cx="2640300" cy="44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Storage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33"/>
          <p:cNvSpPr/>
          <p:nvPr/>
        </p:nvSpPr>
        <p:spPr>
          <a:xfrm>
            <a:off x="6132750" y="2134600"/>
            <a:ext cx="2640300" cy="44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Network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33"/>
          <p:cNvSpPr/>
          <p:nvPr/>
        </p:nvSpPr>
        <p:spPr>
          <a:xfrm>
            <a:off x="6132750" y="1573125"/>
            <a:ext cx="2640300" cy="44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Compute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33"/>
          <p:cNvSpPr/>
          <p:nvPr/>
        </p:nvSpPr>
        <p:spPr>
          <a:xfrm>
            <a:off x="5457050" y="1573125"/>
            <a:ext cx="439200" cy="1572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" name="Google Shape;163;p33"/>
          <p:cNvCxnSpPr>
            <a:stCxn id="156" idx="3"/>
            <a:endCxn id="162" idx="1"/>
          </p:cNvCxnSpPr>
          <p:nvPr/>
        </p:nvCxnSpPr>
        <p:spPr>
          <a:xfrm flipH="1" rot="10800000">
            <a:off x="2992700" y="2359275"/>
            <a:ext cx="2464500" cy="5925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33"/>
          <p:cNvCxnSpPr>
            <a:stCxn id="152" idx="3"/>
            <a:endCxn id="155" idx="1"/>
          </p:cNvCxnSpPr>
          <p:nvPr/>
        </p:nvCxnSpPr>
        <p:spPr>
          <a:xfrm>
            <a:off x="2992700" y="3513250"/>
            <a:ext cx="134400" cy="600"/>
          </a:xfrm>
          <a:prstGeom prst="curvedConnector3">
            <a:avLst>
              <a:gd fmla="val 49981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3"/>
          <p:cNvSpPr/>
          <p:nvPr/>
        </p:nvSpPr>
        <p:spPr>
          <a:xfrm>
            <a:off x="3124075" y="1522963"/>
            <a:ext cx="439200" cy="622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33"/>
          <p:cNvCxnSpPr>
            <a:endCxn id="165" idx="1"/>
          </p:cNvCxnSpPr>
          <p:nvPr/>
        </p:nvCxnSpPr>
        <p:spPr>
          <a:xfrm>
            <a:off x="2989675" y="1833463"/>
            <a:ext cx="1344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33"/>
          <p:cNvCxnSpPr>
            <a:stCxn id="158" idx="3"/>
            <a:endCxn id="165" idx="1"/>
          </p:cNvCxnSpPr>
          <p:nvPr/>
        </p:nvCxnSpPr>
        <p:spPr>
          <a:xfrm>
            <a:off x="2992700" y="1828825"/>
            <a:ext cx="131400" cy="5100"/>
          </a:xfrm>
          <a:prstGeom prst="curvedConnector3">
            <a:avLst>
              <a:gd fmla="val 49990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33"/>
          <p:cNvSpPr/>
          <p:nvPr/>
        </p:nvSpPr>
        <p:spPr>
          <a:xfrm>
            <a:off x="3667463" y="1609213"/>
            <a:ext cx="1246200" cy="44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main(){}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/>
          <p:nvPr/>
        </p:nvSpPr>
        <p:spPr>
          <a:xfrm>
            <a:off x="1719529" y="4314732"/>
            <a:ext cx="29391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Electricity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4" name="Google Shape;174;p34"/>
          <p:cNvSpPr/>
          <p:nvPr/>
        </p:nvSpPr>
        <p:spPr>
          <a:xfrm>
            <a:off x="1719529" y="3689761"/>
            <a:ext cx="29391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Hardware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" name="Google Shape;175;p34"/>
          <p:cNvSpPr/>
          <p:nvPr/>
        </p:nvSpPr>
        <p:spPr>
          <a:xfrm>
            <a:off x="1719529" y="3064789"/>
            <a:ext cx="29391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OS? Virtualization?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" name="Google Shape;176;p34"/>
          <p:cNvSpPr/>
          <p:nvPr/>
        </p:nvSpPr>
        <p:spPr>
          <a:xfrm>
            <a:off x="1719529" y="2439818"/>
            <a:ext cx="2939100" cy="500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Kubernetes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Google Shape;177;p34"/>
          <p:cNvSpPr/>
          <p:nvPr/>
        </p:nvSpPr>
        <p:spPr>
          <a:xfrm>
            <a:off x="1719529" y="1814847"/>
            <a:ext cx="29391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Tools and Add ons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34"/>
          <p:cNvSpPr/>
          <p:nvPr/>
        </p:nvSpPr>
        <p:spPr>
          <a:xfrm>
            <a:off x="1719529" y="1189875"/>
            <a:ext cx="29391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Your Application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Google Shape;179;p34"/>
          <p:cNvSpPr txBox="1"/>
          <p:nvPr>
            <p:ph type="ctrTitle"/>
          </p:nvPr>
        </p:nvSpPr>
        <p:spPr>
          <a:xfrm>
            <a:off x="98575" y="70150"/>
            <a:ext cx="8123100" cy="8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Kubernetes: Management</a:t>
            </a:r>
            <a:endParaRPr b="1" sz="3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500" y="-330562"/>
            <a:ext cx="1712625" cy="171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34"/>
          <p:cNvCxnSpPr>
            <a:stCxn id="176" idx="3"/>
            <a:endCxn id="177" idx="3"/>
          </p:cNvCxnSpPr>
          <p:nvPr/>
        </p:nvCxnSpPr>
        <p:spPr>
          <a:xfrm flipH="1" rot="10800000">
            <a:off x="4658629" y="2065118"/>
            <a:ext cx="600" cy="624900"/>
          </a:xfrm>
          <a:prstGeom prst="curvedConnector3">
            <a:avLst>
              <a:gd fmla="val 65557748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2" name="Google Shape;182;p34"/>
          <p:cNvCxnSpPr>
            <a:stCxn id="176" idx="3"/>
            <a:endCxn id="178" idx="3"/>
          </p:cNvCxnSpPr>
          <p:nvPr/>
        </p:nvCxnSpPr>
        <p:spPr>
          <a:xfrm flipH="1" rot="10800000">
            <a:off x="4658629" y="1440218"/>
            <a:ext cx="600" cy="1249800"/>
          </a:xfrm>
          <a:prstGeom prst="curvedConnector3">
            <a:avLst>
              <a:gd fmla="val 125045248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3" name="Google Shape;183;p34"/>
          <p:cNvCxnSpPr>
            <a:stCxn id="176" idx="3"/>
            <a:endCxn id="175" idx="3"/>
          </p:cNvCxnSpPr>
          <p:nvPr/>
        </p:nvCxnSpPr>
        <p:spPr>
          <a:xfrm>
            <a:off x="4658629" y="2690018"/>
            <a:ext cx="600" cy="624900"/>
          </a:xfrm>
          <a:prstGeom prst="curvedConnector3">
            <a:avLst>
              <a:gd fmla="val 67082748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4" name="Google Shape;184;p34"/>
          <p:cNvCxnSpPr>
            <a:stCxn id="176" idx="3"/>
            <a:endCxn id="174" idx="3"/>
          </p:cNvCxnSpPr>
          <p:nvPr/>
        </p:nvCxnSpPr>
        <p:spPr>
          <a:xfrm>
            <a:off x="4658629" y="2690018"/>
            <a:ext cx="600" cy="1249800"/>
          </a:xfrm>
          <a:prstGeom prst="curvedConnector3">
            <a:avLst>
              <a:gd fmla="val 138774414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5" name="Google Shape;185;p34"/>
          <p:cNvCxnSpPr>
            <a:stCxn id="176" idx="3"/>
            <a:endCxn id="173" idx="3"/>
          </p:cNvCxnSpPr>
          <p:nvPr/>
        </p:nvCxnSpPr>
        <p:spPr>
          <a:xfrm>
            <a:off x="4658629" y="2690018"/>
            <a:ext cx="600" cy="1875000"/>
          </a:xfrm>
          <a:prstGeom prst="curvedConnector3">
            <a:avLst>
              <a:gd fmla="val 240974414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/>
          <p:nvPr/>
        </p:nvSpPr>
        <p:spPr>
          <a:xfrm>
            <a:off x="1719529" y="4314732"/>
            <a:ext cx="29391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Electricity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35"/>
          <p:cNvSpPr/>
          <p:nvPr/>
        </p:nvSpPr>
        <p:spPr>
          <a:xfrm>
            <a:off x="1719529" y="3689761"/>
            <a:ext cx="29391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Hardware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35"/>
          <p:cNvSpPr/>
          <p:nvPr/>
        </p:nvSpPr>
        <p:spPr>
          <a:xfrm>
            <a:off x="1719529" y="3064789"/>
            <a:ext cx="29391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OS? Virtualization?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35"/>
          <p:cNvSpPr/>
          <p:nvPr/>
        </p:nvSpPr>
        <p:spPr>
          <a:xfrm>
            <a:off x="1719529" y="2439818"/>
            <a:ext cx="2939100" cy="500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Kubernetes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35"/>
          <p:cNvSpPr/>
          <p:nvPr/>
        </p:nvSpPr>
        <p:spPr>
          <a:xfrm>
            <a:off x="1719529" y="1814847"/>
            <a:ext cx="29391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Tools and Add ons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35"/>
          <p:cNvSpPr/>
          <p:nvPr/>
        </p:nvSpPr>
        <p:spPr>
          <a:xfrm>
            <a:off x="1719529" y="1189875"/>
            <a:ext cx="29391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Your Application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6" name="Google Shape;196;p35"/>
          <p:cNvSpPr txBox="1"/>
          <p:nvPr>
            <p:ph type="ctrTitle"/>
          </p:nvPr>
        </p:nvSpPr>
        <p:spPr>
          <a:xfrm>
            <a:off x="98575" y="70150"/>
            <a:ext cx="8123100" cy="8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Kubernetes: Management</a:t>
            </a:r>
            <a:endParaRPr b="1" sz="3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7" name="Google Shape;1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500" y="-330562"/>
            <a:ext cx="1712625" cy="171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35"/>
          <p:cNvCxnSpPr>
            <a:stCxn id="193" idx="3"/>
            <a:endCxn id="194" idx="3"/>
          </p:cNvCxnSpPr>
          <p:nvPr/>
        </p:nvCxnSpPr>
        <p:spPr>
          <a:xfrm flipH="1" rot="10800000">
            <a:off x="4658629" y="2065118"/>
            <a:ext cx="600" cy="624900"/>
          </a:xfrm>
          <a:prstGeom prst="curvedConnector3">
            <a:avLst>
              <a:gd fmla="val 65557748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9" name="Google Shape;199;p35"/>
          <p:cNvCxnSpPr>
            <a:stCxn id="193" idx="3"/>
            <a:endCxn id="195" idx="3"/>
          </p:cNvCxnSpPr>
          <p:nvPr/>
        </p:nvCxnSpPr>
        <p:spPr>
          <a:xfrm flipH="1" rot="10800000">
            <a:off x="4658629" y="1440218"/>
            <a:ext cx="600" cy="1249800"/>
          </a:xfrm>
          <a:prstGeom prst="curvedConnector3">
            <a:avLst>
              <a:gd fmla="val 125045248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0" name="Google Shape;200;p35"/>
          <p:cNvCxnSpPr>
            <a:stCxn id="193" idx="3"/>
            <a:endCxn id="192" idx="3"/>
          </p:cNvCxnSpPr>
          <p:nvPr/>
        </p:nvCxnSpPr>
        <p:spPr>
          <a:xfrm>
            <a:off x="4658629" y="2690018"/>
            <a:ext cx="600" cy="624900"/>
          </a:xfrm>
          <a:prstGeom prst="curvedConnector3">
            <a:avLst>
              <a:gd fmla="val 67082748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1" name="Google Shape;201;p35"/>
          <p:cNvCxnSpPr>
            <a:stCxn id="193" idx="3"/>
            <a:endCxn id="191" idx="3"/>
          </p:cNvCxnSpPr>
          <p:nvPr/>
        </p:nvCxnSpPr>
        <p:spPr>
          <a:xfrm>
            <a:off x="4658629" y="2690018"/>
            <a:ext cx="600" cy="1249800"/>
          </a:xfrm>
          <a:prstGeom prst="curvedConnector3">
            <a:avLst>
              <a:gd fmla="val 138774414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2" name="Google Shape;202;p35"/>
          <p:cNvCxnSpPr>
            <a:stCxn id="193" idx="3"/>
            <a:endCxn id="190" idx="3"/>
          </p:cNvCxnSpPr>
          <p:nvPr/>
        </p:nvCxnSpPr>
        <p:spPr>
          <a:xfrm>
            <a:off x="4658629" y="2690018"/>
            <a:ext cx="600" cy="1875000"/>
          </a:xfrm>
          <a:prstGeom prst="curvedConnector3">
            <a:avLst>
              <a:gd fmla="val 218095248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3" name="Google Shape;203;p35"/>
          <p:cNvSpPr/>
          <p:nvPr/>
        </p:nvSpPr>
        <p:spPr>
          <a:xfrm>
            <a:off x="6104479" y="1561581"/>
            <a:ext cx="29391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Other Kubernetes Clusters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Google Shape;204;p35"/>
          <p:cNvSpPr/>
          <p:nvPr/>
        </p:nvSpPr>
        <p:spPr>
          <a:xfrm>
            <a:off x="6104479" y="2241481"/>
            <a:ext cx="29391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Other Kubernetes Clusters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35"/>
          <p:cNvSpPr/>
          <p:nvPr/>
        </p:nvSpPr>
        <p:spPr>
          <a:xfrm>
            <a:off x="6104479" y="2921381"/>
            <a:ext cx="29391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Other Kubernetes Clusters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6" name="Google Shape;206;p35"/>
          <p:cNvCxnSpPr>
            <a:stCxn id="193" idx="3"/>
            <a:endCxn id="203" idx="1"/>
          </p:cNvCxnSpPr>
          <p:nvPr/>
        </p:nvCxnSpPr>
        <p:spPr>
          <a:xfrm flipH="1" rot="10800000">
            <a:off x="4658629" y="1811918"/>
            <a:ext cx="1446000" cy="878100"/>
          </a:xfrm>
          <a:prstGeom prst="curvedConnector3">
            <a:avLst>
              <a:gd fmla="val 54419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7" name="Google Shape;207;p35"/>
          <p:cNvCxnSpPr>
            <a:stCxn id="193" idx="3"/>
            <a:endCxn id="204" idx="1"/>
          </p:cNvCxnSpPr>
          <p:nvPr/>
        </p:nvCxnSpPr>
        <p:spPr>
          <a:xfrm flipH="1" rot="10800000">
            <a:off x="4658629" y="2491718"/>
            <a:ext cx="1446000" cy="1983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8" name="Google Shape;208;p35"/>
          <p:cNvCxnSpPr>
            <a:stCxn id="193" idx="3"/>
            <a:endCxn id="205" idx="1"/>
          </p:cNvCxnSpPr>
          <p:nvPr/>
        </p:nvCxnSpPr>
        <p:spPr>
          <a:xfrm>
            <a:off x="4658629" y="2690018"/>
            <a:ext cx="1446000" cy="481500"/>
          </a:xfrm>
          <a:prstGeom prst="curvedConnector3">
            <a:avLst>
              <a:gd fmla="val 71507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/>
          <p:nvPr/>
        </p:nvSpPr>
        <p:spPr>
          <a:xfrm>
            <a:off x="5210938" y="1031050"/>
            <a:ext cx="1803000" cy="356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Node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4" name="Google Shape;214;p36"/>
          <p:cNvSpPr/>
          <p:nvPr/>
        </p:nvSpPr>
        <p:spPr>
          <a:xfrm>
            <a:off x="1153175" y="1125725"/>
            <a:ext cx="3102600" cy="356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Control Plane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36"/>
          <p:cNvSpPr txBox="1"/>
          <p:nvPr>
            <p:ph type="ctrTitle"/>
          </p:nvPr>
        </p:nvSpPr>
        <p:spPr>
          <a:xfrm>
            <a:off x="98575" y="70150"/>
            <a:ext cx="8123100" cy="8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Kubernetes: Internals</a:t>
            </a:r>
            <a:endParaRPr b="1" sz="3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500" y="-330562"/>
            <a:ext cx="1712625" cy="17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/>
          <p:nvPr/>
        </p:nvSpPr>
        <p:spPr>
          <a:xfrm>
            <a:off x="1404750" y="2152600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API Server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" name="Google Shape;218;p36"/>
          <p:cNvSpPr/>
          <p:nvPr/>
        </p:nvSpPr>
        <p:spPr>
          <a:xfrm>
            <a:off x="1474000" y="2727325"/>
            <a:ext cx="1089100" cy="549125"/>
          </a:xfrm>
          <a:prstGeom prst="flowChartMagneticDisk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etcd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36"/>
          <p:cNvSpPr/>
          <p:nvPr/>
        </p:nvSpPr>
        <p:spPr>
          <a:xfrm>
            <a:off x="2756075" y="2152600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Controller Manager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36"/>
          <p:cNvSpPr/>
          <p:nvPr/>
        </p:nvSpPr>
        <p:spPr>
          <a:xfrm>
            <a:off x="2756075" y="1536225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Scheduler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1" name="Google Shape;221;p36"/>
          <p:cNvSpPr/>
          <p:nvPr/>
        </p:nvSpPr>
        <p:spPr>
          <a:xfrm>
            <a:off x="5501888" y="1960200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Kubelet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2" name="Google Shape;222;p36"/>
          <p:cNvSpPr/>
          <p:nvPr/>
        </p:nvSpPr>
        <p:spPr>
          <a:xfrm>
            <a:off x="5501888" y="1343825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Kubelet API Server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3" name="Google Shape;223;p36"/>
          <p:cNvSpPr/>
          <p:nvPr/>
        </p:nvSpPr>
        <p:spPr>
          <a:xfrm>
            <a:off x="4368113" y="1661325"/>
            <a:ext cx="730500" cy="250200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ctrTitle"/>
          </p:nvPr>
        </p:nvSpPr>
        <p:spPr>
          <a:xfrm>
            <a:off x="98575" y="70150"/>
            <a:ext cx="8123100" cy="8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Kubernetes: Internals</a:t>
            </a:r>
            <a:endParaRPr b="1" sz="3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500" y="-330562"/>
            <a:ext cx="1712625" cy="17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7"/>
          <p:cNvSpPr/>
          <p:nvPr/>
        </p:nvSpPr>
        <p:spPr>
          <a:xfrm>
            <a:off x="1404750" y="2152600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API Server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1474000" y="2727325"/>
            <a:ext cx="1089100" cy="549125"/>
          </a:xfrm>
          <a:prstGeom prst="flowChartMagneticDisk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etcd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2756075" y="2152600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Controller Manager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Google Shape;233;p37"/>
          <p:cNvSpPr/>
          <p:nvPr/>
        </p:nvSpPr>
        <p:spPr>
          <a:xfrm>
            <a:off x="2756075" y="1536225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Scheduler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4" name="Google Shape;234;p37"/>
          <p:cNvSpPr/>
          <p:nvPr/>
        </p:nvSpPr>
        <p:spPr>
          <a:xfrm>
            <a:off x="2756075" y="2768975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DNS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p37"/>
          <p:cNvSpPr/>
          <p:nvPr/>
        </p:nvSpPr>
        <p:spPr>
          <a:xfrm>
            <a:off x="2756075" y="3385350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CNI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2756075" y="4001725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Container Runtime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7" name="Google Shape;237;p37"/>
          <p:cNvSpPr/>
          <p:nvPr/>
        </p:nvSpPr>
        <p:spPr>
          <a:xfrm>
            <a:off x="5501888" y="1960200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Kubelet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5501888" y="1343825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Kubelet API Server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9" name="Google Shape;239;p37"/>
          <p:cNvSpPr/>
          <p:nvPr/>
        </p:nvSpPr>
        <p:spPr>
          <a:xfrm>
            <a:off x="1404750" y="4001725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TLS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37"/>
          <p:cNvSpPr/>
          <p:nvPr/>
        </p:nvSpPr>
        <p:spPr>
          <a:xfrm>
            <a:off x="5501888" y="2613400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CNI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1" name="Google Shape;241;p37"/>
          <p:cNvSpPr/>
          <p:nvPr/>
        </p:nvSpPr>
        <p:spPr>
          <a:xfrm>
            <a:off x="5501888" y="3266600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Container Runtime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5501888" y="3882975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TLS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4368113" y="1661325"/>
            <a:ext cx="730500" cy="250200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4" name="Google Shape;244;p37"/>
          <p:cNvSpPr/>
          <p:nvPr/>
        </p:nvSpPr>
        <p:spPr>
          <a:xfrm>
            <a:off x="1153175" y="1125725"/>
            <a:ext cx="3102600" cy="356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Control Plane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37"/>
          <p:cNvSpPr/>
          <p:nvPr/>
        </p:nvSpPr>
        <p:spPr>
          <a:xfrm>
            <a:off x="5210938" y="1031050"/>
            <a:ext cx="1803000" cy="356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Node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ctrTitle"/>
          </p:nvPr>
        </p:nvSpPr>
        <p:spPr>
          <a:xfrm>
            <a:off x="98575" y="70150"/>
            <a:ext cx="8123100" cy="8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Kubernetes: API</a:t>
            </a:r>
            <a:endParaRPr b="1" sz="3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500" y="-330562"/>
            <a:ext cx="1712625" cy="17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/>
          <p:nvPr/>
        </p:nvSpPr>
        <p:spPr>
          <a:xfrm>
            <a:off x="98575" y="4504031"/>
            <a:ext cx="21438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Electricity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3" name="Google Shape;253;p38"/>
          <p:cNvSpPr/>
          <p:nvPr/>
        </p:nvSpPr>
        <p:spPr>
          <a:xfrm>
            <a:off x="98575" y="4048174"/>
            <a:ext cx="21438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Hardware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4" name="Google Shape;254;p38"/>
          <p:cNvSpPr/>
          <p:nvPr/>
        </p:nvSpPr>
        <p:spPr>
          <a:xfrm>
            <a:off x="98575" y="3592317"/>
            <a:ext cx="21438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OS? Virtualization?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5" name="Google Shape;255;p38"/>
          <p:cNvSpPr/>
          <p:nvPr/>
        </p:nvSpPr>
        <p:spPr>
          <a:xfrm>
            <a:off x="3297112" y="3827664"/>
            <a:ext cx="10116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“Hardware”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6" name="Google Shape;256;p38"/>
          <p:cNvSpPr/>
          <p:nvPr/>
        </p:nvSpPr>
        <p:spPr>
          <a:xfrm>
            <a:off x="3297112" y="3356969"/>
            <a:ext cx="10116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“OS”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7" name="Google Shape;257;p38"/>
          <p:cNvSpPr/>
          <p:nvPr/>
        </p:nvSpPr>
        <p:spPr>
          <a:xfrm>
            <a:off x="2805527" y="3522291"/>
            <a:ext cx="356700" cy="504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8"/>
          <p:cNvSpPr/>
          <p:nvPr/>
        </p:nvSpPr>
        <p:spPr>
          <a:xfrm>
            <a:off x="98575" y="3136460"/>
            <a:ext cx="21438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Kubernetes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9" name="Google Shape;259;p38"/>
          <p:cNvSpPr/>
          <p:nvPr/>
        </p:nvSpPr>
        <p:spPr>
          <a:xfrm>
            <a:off x="98575" y="2680603"/>
            <a:ext cx="21438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Tools and Add ons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0" name="Google Shape;260;p38"/>
          <p:cNvSpPr/>
          <p:nvPr/>
        </p:nvSpPr>
        <p:spPr>
          <a:xfrm>
            <a:off x="98575" y="2224745"/>
            <a:ext cx="21438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Your Application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1" name="Google Shape;261;p38"/>
          <p:cNvSpPr/>
          <p:nvPr/>
        </p:nvSpPr>
        <p:spPr>
          <a:xfrm>
            <a:off x="4243035" y="2504499"/>
            <a:ext cx="356700" cy="1276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38"/>
          <p:cNvCxnSpPr>
            <a:stCxn id="258" idx="3"/>
            <a:endCxn id="261" idx="1"/>
          </p:cNvCxnSpPr>
          <p:nvPr/>
        </p:nvCxnSpPr>
        <p:spPr>
          <a:xfrm flipH="1" rot="10800000">
            <a:off x="2242375" y="3142610"/>
            <a:ext cx="2000700" cy="1764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8"/>
          <p:cNvCxnSpPr>
            <a:stCxn id="254" idx="3"/>
            <a:endCxn id="257" idx="1"/>
          </p:cNvCxnSpPr>
          <p:nvPr/>
        </p:nvCxnSpPr>
        <p:spPr>
          <a:xfrm>
            <a:off x="2242375" y="3774867"/>
            <a:ext cx="563100" cy="6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38"/>
          <p:cNvSpPr/>
          <p:nvPr/>
        </p:nvSpPr>
        <p:spPr>
          <a:xfrm>
            <a:off x="2348895" y="2158972"/>
            <a:ext cx="356700" cy="504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38"/>
          <p:cNvCxnSpPr>
            <a:endCxn id="264" idx="1"/>
          </p:cNvCxnSpPr>
          <p:nvPr/>
        </p:nvCxnSpPr>
        <p:spPr>
          <a:xfrm>
            <a:off x="2239995" y="2410522"/>
            <a:ext cx="108900" cy="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8"/>
          <p:cNvCxnSpPr>
            <a:stCxn id="260" idx="3"/>
            <a:endCxn id="264" idx="1"/>
          </p:cNvCxnSpPr>
          <p:nvPr/>
        </p:nvCxnSpPr>
        <p:spPr>
          <a:xfrm>
            <a:off x="2242375" y="2407295"/>
            <a:ext cx="106500" cy="4200"/>
          </a:xfrm>
          <a:prstGeom prst="curvedConnector3">
            <a:avLst>
              <a:gd fmla="val 49990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8"/>
          <p:cNvSpPr/>
          <p:nvPr/>
        </p:nvSpPr>
        <p:spPr>
          <a:xfrm>
            <a:off x="2790071" y="2228998"/>
            <a:ext cx="10116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main(){}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8"/>
          <p:cNvSpPr/>
          <p:nvPr/>
        </p:nvSpPr>
        <p:spPr>
          <a:xfrm>
            <a:off x="4878429" y="2728231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API Server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9" name="Google Shape;269;p38"/>
          <p:cNvSpPr/>
          <p:nvPr/>
        </p:nvSpPr>
        <p:spPr>
          <a:xfrm>
            <a:off x="4918825" y="3063491"/>
            <a:ext cx="635317" cy="320327"/>
          </a:xfrm>
          <a:prstGeom prst="flowChartMagneticDisk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etcd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0" name="Google Shape;270;p38"/>
          <p:cNvSpPr/>
          <p:nvPr/>
        </p:nvSpPr>
        <p:spPr>
          <a:xfrm>
            <a:off x="5666713" y="2728231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Controller Manager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1" name="Google Shape;271;p38"/>
          <p:cNvSpPr/>
          <p:nvPr/>
        </p:nvSpPr>
        <p:spPr>
          <a:xfrm>
            <a:off x="5666713" y="2368674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Scheduler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2" name="Google Shape;272;p38"/>
          <p:cNvSpPr/>
          <p:nvPr/>
        </p:nvSpPr>
        <p:spPr>
          <a:xfrm>
            <a:off x="5666713" y="3087787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DNS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3" name="Google Shape;273;p38"/>
          <p:cNvSpPr/>
          <p:nvPr/>
        </p:nvSpPr>
        <p:spPr>
          <a:xfrm>
            <a:off x="5666713" y="3447343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CNI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4" name="Google Shape;274;p38"/>
          <p:cNvSpPr/>
          <p:nvPr/>
        </p:nvSpPr>
        <p:spPr>
          <a:xfrm>
            <a:off x="5666713" y="3806899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Container Runtime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5" name="Google Shape;275;p38"/>
          <p:cNvSpPr/>
          <p:nvPr/>
        </p:nvSpPr>
        <p:spPr>
          <a:xfrm>
            <a:off x="7268459" y="2615996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Kubelet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6" name="Google Shape;276;p38"/>
          <p:cNvSpPr/>
          <p:nvPr/>
        </p:nvSpPr>
        <p:spPr>
          <a:xfrm>
            <a:off x="7268459" y="2256440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Kubelet API Server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7" name="Google Shape;277;p38"/>
          <p:cNvSpPr/>
          <p:nvPr/>
        </p:nvSpPr>
        <p:spPr>
          <a:xfrm>
            <a:off x="4878429" y="3806899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TLS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8" name="Google Shape;278;p38"/>
          <p:cNvSpPr/>
          <p:nvPr/>
        </p:nvSpPr>
        <p:spPr>
          <a:xfrm>
            <a:off x="7268459" y="2997034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CNI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9" name="Google Shape;279;p38"/>
          <p:cNvSpPr/>
          <p:nvPr/>
        </p:nvSpPr>
        <p:spPr>
          <a:xfrm>
            <a:off x="7268459" y="3378072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Container Runtime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0" name="Google Shape;280;p38"/>
          <p:cNvSpPr/>
          <p:nvPr/>
        </p:nvSpPr>
        <p:spPr>
          <a:xfrm>
            <a:off x="7268459" y="3737628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TLS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1" name="Google Shape;281;p38"/>
          <p:cNvSpPr/>
          <p:nvPr/>
        </p:nvSpPr>
        <p:spPr>
          <a:xfrm>
            <a:off x="6607081" y="2441650"/>
            <a:ext cx="426000" cy="146100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2" name="Google Shape;282;p38"/>
          <p:cNvSpPr/>
          <p:nvPr/>
        </p:nvSpPr>
        <p:spPr>
          <a:xfrm>
            <a:off x="4731675" y="2129213"/>
            <a:ext cx="1809900" cy="208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3" name="Google Shape;283;p38"/>
          <p:cNvSpPr/>
          <p:nvPr/>
        </p:nvSpPr>
        <p:spPr>
          <a:xfrm>
            <a:off x="7098736" y="2073986"/>
            <a:ext cx="1051800" cy="208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4" name="Google Shape;284;p38"/>
          <p:cNvSpPr/>
          <p:nvPr/>
        </p:nvSpPr>
        <p:spPr>
          <a:xfrm>
            <a:off x="82175" y="1545463"/>
            <a:ext cx="86784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TLS Encrypted Rest API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38"/>
          <p:cNvSpPr/>
          <p:nvPr/>
        </p:nvSpPr>
        <p:spPr>
          <a:xfrm>
            <a:off x="3958176" y="731851"/>
            <a:ext cx="773496" cy="594972"/>
          </a:xfrm>
          <a:prstGeom prst="cloud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86" name="Google Shape;286;p38"/>
          <p:cNvCxnSpPr>
            <a:stCxn id="258" idx="3"/>
            <a:endCxn id="253" idx="3"/>
          </p:cNvCxnSpPr>
          <p:nvPr/>
        </p:nvCxnSpPr>
        <p:spPr>
          <a:xfrm>
            <a:off x="2242375" y="3319010"/>
            <a:ext cx="600" cy="911700"/>
          </a:xfrm>
          <a:prstGeom prst="curvedConnector3">
            <a:avLst>
              <a:gd fmla="val 21337500" name="adj1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287" name="Google Shape;287;p38"/>
          <p:cNvCxnSpPr>
            <a:stCxn id="258" idx="3"/>
            <a:endCxn id="252" idx="3"/>
          </p:cNvCxnSpPr>
          <p:nvPr/>
        </p:nvCxnSpPr>
        <p:spPr>
          <a:xfrm>
            <a:off x="2242375" y="3319010"/>
            <a:ext cx="600" cy="1367700"/>
          </a:xfrm>
          <a:prstGeom prst="curvedConnector3">
            <a:avLst>
              <a:gd fmla="val 39687500" name="adj1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288" name="Google Shape;288;p38"/>
          <p:cNvCxnSpPr>
            <a:stCxn id="258" idx="3"/>
            <a:endCxn id="254" idx="3"/>
          </p:cNvCxnSpPr>
          <p:nvPr/>
        </p:nvCxnSpPr>
        <p:spPr>
          <a:xfrm>
            <a:off x="2242375" y="3319010"/>
            <a:ext cx="600" cy="456000"/>
          </a:xfrm>
          <a:prstGeom prst="curvedConnector3">
            <a:avLst>
              <a:gd fmla="val 9133333" name="adj1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289" name="Google Shape;289;p38"/>
          <p:cNvCxnSpPr>
            <a:stCxn id="258" idx="3"/>
            <a:endCxn id="259" idx="3"/>
          </p:cNvCxnSpPr>
          <p:nvPr/>
        </p:nvCxnSpPr>
        <p:spPr>
          <a:xfrm flipH="1" rot="10800000">
            <a:off x="2242375" y="2863010"/>
            <a:ext cx="600" cy="456000"/>
          </a:xfrm>
          <a:prstGeom prst="curvedConnector3">
            <a:avLst>
              <a:gd fmla="val 13712500" name="adj1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290" name="Google Shape;290;p38"/>
          <p:cNvCxnSpPr>
            <a:stCxn id="258" idx="3"/>
            <a:endCxn id="260" idx="3"/>
          </p:cNvCxnSpPr>
          <p:nvPr/>
        </p:nvCxnSpPr>
        <p:spPr>
          <a:xfrm flipH="1" rot="10800000">
            <a:off x="2242375" y="2407310"/>
            <a:ext cx="600" cy="911700"/>
          </a:xfrm>
          <a:prstGeom prst="curvedConnector3">
            <a:avLst>
              <a:gd fmla="val 32016667" name="adj1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291" name="Google Shape;291;p38"/>
          <p:cNvSpPr/>
          <p:nvPr/>
        </p:nvSpPr>
        <p:spPr>
          <a:xfrm>
            <a:off x="3297095" y="4484939"/>
            <a:ext cx="10116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Cloud?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292;p38"/>
          <p:cNvSpPr/>
          <p:nvPr/>
        </p:nvSpPr>
        <p:spPr>
          <a:xfrm rot="10800000">
            <a:off x="2404300" y="3239902"/>
            <a:ext cx="356700" cy="1495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3" name="Google Shape;293;p38"/>
          <p:cNvCxnSpPr>
            <a:stCxn id="292" idx="1"/>
            <a:endCxn id="291" idx="1"/>
          </p:cNvCxnSpPr>
          <p:nvPr/>
        </p:nvCxnSpPr>
        <p:spPr>
          <a:xfrm>
            <a:off x="2761000" y="3987652"/>
            <a:ext cx="536100" cy="679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/>
          <p:nvPr/>
        </p:nvSpPr>
        <p:spPr>
          <a:xfrm>
            <a:off x="3039950" y="2069450"/>
            <a:ext cx="1712700" cy="100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process (PID)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9"/>
          <p:cNvSpPr txBox="1"/>
          <p:nvPr>
            <p:ph type="ctrTitle"/>
          </p:nvPr>
        </p:nvSpPr>
        <p:spPr>
          <a:xfrm>
            <a:off x="98575" y="70150"/>
            <a:ext cx="8123100" cy="8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Oh… Also containers don’t exist...</a:t>
            </a:r>
            <a:endParaRPr b="1" sz="3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500" y="-330562"/>
            <a:ext cx="1712625" cy="17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/>
          <p:nvPr/>
        </p:nvSpPr>
        <p:spPr>
          <a:xfrm>
            <a:off x="895571" y="2520073"/>
            <a:ext cx="10116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main(){}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9"/>
          <p:cNvSpPr/>
          <p:nvPr/>
        </p:nvSpPr>
        <p:spPr>
          <a:xfrm>
            <a:off x="2081075" y="1570572"/>
            <a:ext cx="356700" cy="2264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9"/>
          <p:cNvSpPr/>
          <p:nvPr/>
        </p:nvSpPr>
        <p:spPr>
          <a:xfrm>
            <a:off x="3381771" y="2273973"/>
            <a:ext cx="10116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main(){}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9"/>
          <p:cNvSpPr/>
          <p:nvPr/>
        </p:nvSpPr>
        <p:spPr>
          <a:xfrm>
            <a:off x="3390496" y="3075123"/>
            <a:ext cx="10116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cgroup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9"/>
          <p:cNvSpPr/>
          <p:nvPr/>
        </p:nvSpPr>
        <p:spPr>
          <a:xfrm>
            <a:off x="3381771" y="1704348"/>
            <a:ext cx="10116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namespaces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9"/>
          <p:cNvSpPr/>
          <p:nvPr/>
        </p:nvSpPr>
        <p:spPr>
          <a:xfrm>
            <a:off x="2701325" y="1570575"/>
            <a:ext cx="2460600" cy="2264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Synthetic System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/>
          <p:nvPr/>
        </p:nvSpPr>
        <p:spPr>
          <a:xfrm>
            <a:off x="3039950" y="2069450"/>
            <a:ext cx="1712700" cy="100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process (PID)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2" name="Google Shape;312;p40"/>
          <p:cNvSpPr txBox="1"/>
          <p:nvPr>
            <p:ph type="ctrTitle"/>
          </p:nvPr>
        </p:nvSpPr>
        <p:spPr>
          <a:xfrm>
            <a:off x="98575" y="70150"/>
            <a:ext cx="8123100" cy="8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Oh… Also containers don’t exist...</a:t>
            </a:r>
            <a:endParaRPr b="1" sz="3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3" name="Google Shape;3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500" y="-330562"/>
            <a:ext cx="1712625" cy="17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0"/>
          <p:cNvSpPr/>
          <p:nvPr/>
        </p:nvSpPr>
        <p:spPr>
          <a:xfrm>
            <a:off x="895571" y="2520073"/>
            <a:ext cx="10116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main(){}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5" name="Google Shape;315;p40"/>
          <p:cNvSpPr/>
          <p:nvPr/>
        </p:nvSpPr>
        <p:spPr>
          <a:xfrm>
            <a:off x="2081075" y="1570572"/>
            <a:ext cx="356700" cy="2264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0"/>
          <p:cNvSpPr/>
          <p:nvPr/>
        </p:nvSpPr>
        <p:spPr>
          <a:xfrm>
            <a:off x="3381771" y="2273973"/>
            <a:ext cx="10116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main(){}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7" name="Google Shape;317;p40"/>
          <p:cNvSpPr/>
          <p:nvPr/>
        </p:nvSpPr>
        <p:spPr>
          <a:xfrm>
            <a:off x="3390496" y="3075123"/>
            <a:ext cx="10116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cgroup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8" name="Google Shape;318;p40"/>
          <p:cNvSpPr/>
          <p:nvPr/>
        </p:nvSpPr>
        <p:spPr>
          <a:xfrm>
            <a:off x="3381771" y="1704348"/>
            <a:ext cx="10116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namespaces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9" name="Google Shape;319;p40"/>
          <p:cNvSpPr/>
          <p:nvPr/>
        </p:nvSpPr>
        <p:spPr>
          <a:xfrm>
            <a:off x="2701325" y="1570575"/>
            <a:ext cx="2460600" cy="2264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Synthetic System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2409048" y="4023125"/>
            <a:ext cx="2974500" cy="626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Host operating system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5425468" y="1728425"/>
            <a:ext cx="1136400" cy="49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Images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5425468" y="2301325"/>
            <a:ext cx="1136400" cy="49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Image Registry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5425468" y="2920475"/>
            <a:ext cx="1136400" cy="49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CI / CD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3"/>
          <p:cNvSpPr txBox="1"/>
          <p:nvPr>
            <p:ph type="title"/>
          </p:nvPr>
        </p:nvSpPr>
        <p:spPr>
          <a:xfrm>
            <a:off x="4835675" y="206225"/>
            <a:ext cx="3860700" cy="16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Kris Nova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Senior Developer Advocate</a:t>
            </a:r>
            <a:endParaRPr/>
          </a:p>
        </p:txBody>
      </p:sp>
      <p:pic>
        <p:nvPicPr>
          <p:cNvPr id="73" name="Google Shape;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576" y="2397851"/>
            <a:ext cx="2444892" cy="61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547" y="3061631"/>
            <a:ext cx="3004950" cy="489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58700" y="3772513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ctrTitle"/>
          </p:nvPr>
        </p:nvSpPr>
        <p:spPr>
          <a:xfrm>
            <a:off x="98575" y="70150"/>
            <a:ext cx="8123100" cy="8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Kubernetes</a:t>
            </a:r>
            <a:endParaRPr b="1" sz="3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500" y="-330562"/>
            <a:ext cx="1712625" cy="17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/>
          <p:nvPr/>
        </p:nvSpPr>
        <p:spPr>
          <a:xfrm>
            <a:off x="98575" y="4504031"/>
            <a:ext cx="21438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Electricity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1" name="Google Shape;331;p41"/>
          <p:cNvSpPr/>
          <p:nvPr/>
        </p:nvSpPr>
        <p:spPr>
          <a:xfrm>
            <a:off x="98575" y="4048174"/>
            <a:ext cx="21438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Hardware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2" name="Google Shape;332;p41"/>
          <p:cNvSpPr/>
          <p:nvPr/>
        </p:nvSpPr>
        <p:spPr>
          <a:xfrm>
            <a:off x="98575" y="3592317"/>
            <a:ext cx="21438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OS? Virtualization?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3" name="Google Shape;333;p41"/>
          <p:cNvSpPr/>
          <p:nvPr/>
        </p:nvSpPr>
        <p:spPr>
          <a:xfrm>
            <a:off x="3297112" y="3827664"/>
            <a:ext cx="10116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“Hardware”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4" name="Google Shape;334;p41"/>
          <p:cNvSpPr/>
          <p:nvPr/>
        </p:nvSpPr>
        <p:spPr>
          <a:xfrm>
            <a:off x="3297112" y="3356969"/>
            <a:ext cx="10116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“OS”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5" name="Google Shape;335;p41"/>
          <p:cNvSpPr/>
          <p:nvPr/>
        </p:nvSpPr>
        <p:spPr>
          <a:xfrm>
            <a:off x="2805527" y="3522291"/>
            <a:ext cx="356700" cy="504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1"/>
          <p:cNvSpPr/>
          <p:nvPr/>
        </p:nvSpPr>
        <p:spPr>
          <a:xfrm>
            <a:off x="98575" y="3136460"/>
            <a:ext cx="21438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Kubernetes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7" name="Google Shape;337;p41"/>
          <p:cNvSpPr/>
          <p:nvPr/>
        </p:nvSpPr>
        <p:spPr>
          <a:xfrm>
            <a:off x="98575" y="2680603"/>
            <a:ext cx="21438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Tools and Add ons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8" name="Google Shape;338;p41"/>
          <p:cNvSpPr/>
          <p:nvPr/>
        </p:nvSpPr>
        <p:spPr>
          <a:xfrm>
            <a:off x="98575" y="2224745"/>
            <a:ext cx="21438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Your Application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9" name="Google Shape;339;p41"/>
          <p:cNvSpPr/>
          <p:nvPr/>
        </p:nvSpPr>
        <p:spPr>
          <a:xfrm>
            <a:off x="4657635" y="2692324"/>
            <a:ext cx="356700" cy="1276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0" name="Google Shape;340;p41"/>
          <p:cNvCxnSpPr>
            <a:stCxn id="336" idx="3"/>
            <a:endCxn id="339" idx="1"/>
          </p:cNvCxnSpPr>
          <p:nvPr/>
        </p:nvCxnSpPr>
        <p:spPr>
          <a:xfrm>
            <a:off x="2242375" y="3319010"/>
            <a:ext cx="2415300" cy="117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41"/>
          <p:cNvCxnSpPr>
            <a:stCxn id="332" idx="3"/>
            <a:endCxn id="335" idx="1"/>
          </p:cNvCxnSpPr>
          <p:nvPr/>
        </p:nvCxnSpPr>
        <p:spPr>
          <a:xfrm>
            <a:off x="2242375" y="3774867"/>
            <a:ext cx="563100" cy="6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41"/>
          <p:cNvSpPr/>
          <p:nvPr/>
        </p:nvSpPr>
        <p:spPr>
          <a:xfrm>
            <a:off x="2337870" y="1978635"/>
            <a:ext cx="356700" cy="504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Google Shape;343;p41"/>
          <p:cNvCxnSpPr>
            <a:endCxn id="342" idx="1"/>
          </p:cNvCxnSpPr>
          <p:nvPr/>
        </p:nvCxnSpPr>
        <p:spPr>
          <a:xfrm>
            <a:off x="2228970" y="2230185"/>
            <a:ext cx="108900" cy="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41"/>
          <p:cNvCxnSpPr>
            <a:stCxn id="338" idx="3"/>
            <a:endCxn id="342" idx="1"/>
          </p:cNvCxnSpPr>
          <p:nvPr/>
        </p:nvCxnSpPr>
        <p:spPr>
          <a:xfrm flipH="1" rot="10800000">
            <a:off x="2242375" y="2231195"/>
            <a:ext cx="95400" cy="176100"/>
          </a:xfrm>
          <a:prstGeom prst="curvedConnector3">
            <a:avLst>
              <a:gd fmla="val 50050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41"/>
          <p:cNvSpPr/>
          <p:nvPr/>
        </p:nvSpPr>
        <p:spPr>
          <a:xfrm>
            <a:off x="2694573" y="2048524"/>
            <a:ext cx="5793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main(){}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6" name="Google Shape;346;p41"/>
          <p:cNvSpPr/>
          <p:nvPr/>
        </p:nvSpPr>
        <p:spPr>
          <a:xfrm>
            <a:off x="5293029" y="2916056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API Server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7" name="Google Shape;347;p41"/>
          <p:cNvSpPr/>
          <p:nvPr/>
        </p:nvSpPr>
        <p:spPr>
          <a:xfrm>
            <a:off x="5333425" y="3251316"/>
            <a:ext cx="635317" cy="320327"/>
          </a:xfrm>
          <a:prstGeom prst="flowChartMagneticDisk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etcd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8" name="Google Shape;348;p41"/>
          <p:cNvSpPr/>
          <p:nvPr/>
        </p:nvSpPr>
        <p:spPr>
          <a:xfrm>
            <a:off x="6081313" y="2916056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Controller Manager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9" name="Google Shape;349;p41"/>
          <p:cNvSpPr/>
          <p:nvPr/>
        </p:nvSpPr>
        <p:spPr>
          <a:xfrm>
            <a:off x="6081313" y="2556499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Scheduler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0" name="Google Shape;350;p41"/>
          <p:cNvSpPr/>
          <p:nvPr/>
        </p:nvSpPr>
        <p:spPr>
          <a:xfrm>
            <a:off x="6081313" y="3275612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DNS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1" name="Google Shape;351;p41"/>
          <p:cNvSpPr/>
          <p:nvPr/>
        </p:nvSpPr>
        <p:spPr>
          <a:xfrm>
            <a:off x="6081313" y="3635168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CNI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2" name="Google Shape;352;p41"/>
          <p:cNvSpPr/>
          <p:nvPr/>
        </p:nvSpPr>
        <p:spPr>
          <a:xfrm>
            <a:off x="6081313" y="3994724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Container Runtime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3" name="Google Shape;353;p41"/>
          <p:cNvSpPr/>
          <p:nvPr/>
        </p:nvSpPr>
        <p:spPr>
          <a:xfrm>
            <a:off x="7683059" y="2803821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Kubelet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4" name="Google Shape;354;p41"/>
          <p:cNvSpPr/>
          <p:nvPr/>
        </p:nvSpPr>
        <p:spPr>
          <a:xfrm>
            <a:off x="7683059" y="2444265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Kubelet API Server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5" name="Google Shape;355;p41"/>
          <p:cNvSpPr/>
          <p:nvPr/>
        </p:nvSpPr>
        <p:spPr>
          <a:xfrm>
            <a:off x="5293029" y="3994724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TLS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6" name="Google Shape;356;p41"/>
          <p:cNvSpPr/>
          <p:nvPr/>
        </p:nvSpPr>
        <p:spPr>
          <a:xfrm>
            <a:off x="7683059" y="3184859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CNI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p41"/>
          <p:cNvSpPr/>
          <p:nvPr/>
        </p:nvSpPr>
        <p:spPr>
          <a:xfrm>
            <a:off x="7683059" y="3565897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Container Runtime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p41"/>
          <p:cNvSpPr/>
          <p:nvPr/>
        </p:nvSpPr>
        <p:spPr>
          <a:xfrm>
            <a:off x="7683059" y="3925453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TLS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p41"/>
          <p:cNvSpPr/>
          <p:nvPr/>
        </p:nvSpPr>
        <p:spPr>
          <a:xfrm>
            <a:off x="7021681" y="2629475"/>
            <a:ext cx="426000" cy="146100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p41"/>
          <p:cNvSpPr/>
          <p:nvPr/>
        </p:nvSpPr>
        <p:spPr>
          <a:xfrm>
            <a:off x="5146275" y="2317038"/>
            <a:ext cx="1809900" cy="208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p41"/>
          <p:cNvSpPr/>
          <p:nvPr/>
        </p:nvSpPr>
        <p:spPr>
          <a:xfrm>
            <a:off x="7513336" y="2261811"/>
            <a:ext cx="1051800" cy="208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41"/>
          <p:cNvSpPr/>
          <p:nvPr/>
        </p:nvSpPr>
        <p:spPr>
          <a:xfrm>
            <a:off x="98575" y="1015763"/>
            <a:ext cx="86784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TLS Encrypted Rest API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41"/>
          <p:cNvSpPr/>
          <p:nvPr/>
        </p:nvSpPr>
        <p:spPr>
          <a:xfrm>
            <a:off x="4308700" y="139125"/>
            <a:ext cx="930420" cy="679752"/>
          </a:xfrm>
          <a:prstGeom prst="cloud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You?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64" name="Google Shape;364;p41"/>
          <p:cNvCxnSpPr>
            <a:stCxn id="336" idx="3"/>
            <a:endCxn id="331" idx="3"/>
          </p:cNvCxnSpPr>
          <p:nvPr/>
        </p:nvCxnSpPr>
        <p:spPr>
          <a:xfrm>
            <a:off x="2242375" y="3319010"/>
            <a:ext cx="600" cy="911700"/>
          </a:xfrm>
          <a:prstGeom prst="curvedConnector3">
            <a:avLst>
              <a:gd fmla="val 21337500" name="adj1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365" name="Google Shape;365;p41"/>
          <p:cNvCxnSpPr>
            <a:stCxn id="336" idx="3"/>
            <a:endCxn id="330" idx="3"/>
          </p:cNvCxnSpPr>
          <p:nvPr/>
        </p:nvCxnSpPr>
        <p:spPr>
          <a:xfrm>
            <a:off x="2242375" y="3319010"/>
            <a:ext cx="600" cy="1367700"/>
          </a:xfrm>
          <a:prstGeom prst="curvedConnector3">
            <a:avLst>
              <a:gd fmla="val 39687500" name="adj1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366" name="Google Shape;366;p41"/>
          <p:cNvCxnSpPr>
            <a:stCxn id="336" idx="3"/>
            <a:endCxn id="332" idx="3"/>
          </p:cNvCxnSpPr>
          <p:nvPr/>
        </p:nvCxnSpPr>
        <p:spPr>
          <a:xfrm>
            <a:off x="2242375" y="3319010"/>
            <a:ext cx="600" cy="456000"/>
          </a:xfrm>
          <a:prstGeom prst="curvedConnector3">
            <a:avLst>
              <a:gd fmla="val 9133333" name="adj1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367" name="Google Shape;367;p41"/>
          <p:cNvCxnSpPr>
            <a:stCxn id="336" idx="3"/>
            <a:endCxn id="337" idx="3"/>
          </p:cNvCxnSpPr>
          <p:nvPr/>
        </p:nvCxnSpPr>
        <p:spPr>
          <a:xfrm flipH="1" rot="10800000">
            <a:off x="2242375" y="2863010"/>
            <a:ext cx="600" cy="456000"/>
          </a:xfrm>
          <a:prstGeom prst="curvedConnector3">
            <a:avLst>
              <a:gd fmla="val 13712500" name="adj1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368" name="Google Shape;368;p41"/>
          <p:cNvCxnSpPr>
            <a:stCxn id="336" idx="3"/>
            <a:endCxn id="338" idx="3"/>
          </p:cNvCxnSpPr>
          <p:nvPr/>
        </p:nvCxnSpPr>
        <p:spPr>
          <a:xfrm flipH="1" rot="10800000">
            <a:off x="2242375" y="2407310"/>
            <a:ext cx="600" cy="911700"/>
          </a:xfrm>
          <a:prstGeom prst="curvedConnector3">
            <a:avLst>
              <a:gd fmla="val 32016667" name="adj1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369" name="Google Shape;369;p41"/>
          <p:cNvSpPr/>
          <p:nvPr/>
        </p:nvSpPr>
        <p:spPr>
          <a:xfrm>
            <a:off x="3297095" y="4484939"/>
            <a:ext cx="10116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Cloud?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0" name="Google Shape;370;p41"/>
          <p:cNvSpPr/>
          <p:nvPr/>
        </p:nvSpPr>
        <p:spPr>
          <a:xfrm rot="10800000">
            <a:off x="2404300" y="3239902"/>
            <a:ext cx="356700" cy="1495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" name="Google Shape;371;p41"/>
          <p:cNvCxnSpPr>
            <a:stCxn id="370" idx="1"/>
            <a:endCxn id="369" idx="1"/>
          </p:cNvCxnSpPr>
          <p:nvPr/>
        </p:nvCxnSpPr>
        <p:spPr>
          <a:xfrm>
            <a:off x="2761000" y="3987652"/>
            <a:ext cx="536100" cy="679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41"/>
          <p:cNvSpPr/>
          <p:nvPr/>
        </p:nvSpPr>
        <p:spPr>
          <a:xfrm>
            <a:off x="3703900" y="1804300"/>
            <a:ext cx="716100" cy="34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process (PID)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3" name="Google Shape;373;p41"/>
          <p:cNvSpPr/>
          <p:nvPr/>
        </p:nvSpPr>
        <p:spPr>
          <a:xfrm>
            <a:off x="3367950" y="1463100"/>
            <a:ext cx="128100" cy="12765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1"/>
          <p:cNvSpPr/>
          <p:nvPr/>
        </p:nvSpPr>
        <p:spPr>
          <a:xfrm>
            <a:off x="3704075" y="2144575"/>
            <a:ext cx="716100" cy="36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cgroup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5" name="Google Shape;375;p41"/>
          <p:cNvSpPr/>
          <p:nvPr/>
        </p:nvSpPr>
        <p:spPr>
          <a:xfrm>
            <a:off x="3715250" y="1478000"/>
            <a:ext cx="716100" cy="2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namespaces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6" name="Google Shape;376;p41"/>
          <p:cNvSpPr/>
          <p:nvPr/>
        </p:nvSpPr>
        <p:spPr>
          <a:xfrm>
            <a:off x="3582635" y="2530872"/>
            <a:ext cx="1006500" cy="211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Host operating system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7" name="Google Shape;377;p41"/>
          <p:cNvSpPr/>
          <p:nvPr/>
        </p:nvSpPr>
        <p:spPr>
          <a:xfrm>
            <a:off x="4526129" y="1671775"/>
            <a:ext cx="832500" cy="16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Images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8" name="Google Shape;378;p41"/>
          <p:cNvSpPr/>
          <p:nvPr/>
        </p:nvSpPr>
        <p:spPr>
          <a:xfrm>
            <a:off x="4526129" y="1865625"/>
            <a:ext cx="832500" cy="16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Image Registry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9" name="Google Shape;379;p41"/>
          <p:cNvSpPr/>
          <p:nvPr/>
        </p:nvSpPr>
        <p:spPr>
          <a:xfrm>
            <a:off x="4526129" y="2075125"/>
            <a:ext cx="832500" cy="16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CI / CD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80" name="Google Shape;380;p41"/>
          <p:cNvCxnSpPr>
            <a:stCxn id="336" idx="3"/>
            <a:endCxn id="379" idx="2"/>
          </p:cNvCxnSpPr>
          <p:nvPr/>
        </p:nvCxnSpPr>
        <p:spPr>
          <a:xfrm flipH="1" rot="10800000">
            <a:off x="2242375" y="2242910"/>
            <a:ext cx="2700000" cy="1076100"/>
          </a:xfrm>
          <a:prstGeom prst="curvedConnector2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/>
          <p:nvPr>
            <p:ph type="ctrTitle"/>
          </p:nvPr>
        </p:nvSpPr>
        <p:spPr>
          <a:xfrm>
            <a:off x="510450" y="512825"/>
            <a:ext cx="8123100" cy="33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0000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Does anybody have any questions?</a:t>
            </a:r>
            <a:endParaRPr sz="7200">
              <a:solidFill>
                <a:srgbClr val="000000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386" name="Google Shape;3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4850" y="3646563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3"/>
          <p:cNvSpPr txBox="1"/>
          <p:nvPr>
            <p:ph type="title"/>
          </p:nvPr>
        </p:nvSpPr>
        <p:spPr>
          <a:xfrm>
            <a:off x="311700" y="59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Let’s look at a few cluster</a:t>
            </a:r>
            <a:r>
              <a:rPr b="1" lang="en" sz="7200">
                <a:latin typeface="Raleway"/>
                <a:ea typeface="Raleway"/>
                <a:cs typeface="Raleway"/>
                <a:sym typeface="Raleway"/>
              </a:rPr>
              <a:t>bleep</a:t>
            </a:r>
            <a:r>
              <a:rPr lang="en" sz="7200"/>
              <a:t>s</a:t>
            </a:r>
            <a:endParaRPr sz="7200"/>
          </a:p>
        </p:txBody>
      </p:sp>
      <p:pic>
        <p:nvPicPr>
          <p:cNvPr id="392" name="Google Shape;3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4850" y="3646563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/>
          <p:nvPr>
            <p:ph type="title"/>
          </p:nvPr>
        </p:nvSpPr>
        <p:spPr>
          <a:xfrm>
            <a:off x="311700" y="490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ExtraLight"/>
                <a:ea typeface="Raleway ExtraLight"/>
                <a:cs typeface="Raleway ExtraLight"/>
                <a:sym typeface="Raleway ExtraLight"/>
              </a:rPr>
              <a:t>Once upon a time...</a:t>
            </a:r>
            <a:endParaRPr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398" name="Google Shape;3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720887"/>
            <a:ext cx="8520600" cy="222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8350" y="3356950"/>
            <a:ext cx="2225749" cy="222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64850" y="3646563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/>
          <p:nvPr>
            <p:ph type="ctrTitle"/>
          </p:nvPr>
        </p:nvSpPr>
        <p:spPr>
          <a:xfrm>
            <a:off x="98575" y="70150"/>
            <a:ext cx="8123100" cy="8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Happened? </a:t>
            </a:r>
            <a:endParaRPr b="1" sz="3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6" name="Google Shape;406;p45"/>
          <p:cNvSpPr/>
          <p:nvPr/>
        </p:nvSpPr>
        <p:spPr>
          <a:xfrm>
            <a:off x="895576" y="1277225"/>
            <a:ext cx="1551900" cy="682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 Merged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7" name="Google Shape;407;p45"/>
          <p:cNvSpPr/>
          <p:nvPr/>
        </p:nvSpPr>
        <p:spPr>
          <a:xfrm>
            <a:off x="895576" y="2303400"/>
            <a:ext cx="1551900" cy="682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New Container Image CI/CD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08" name="Google Shape;408;p45"/>
          <p:cNvCxnSpPr>
            <a:stCxn id="406" idx="2"/>
            <a:endCxn id="407" idx="0"/>
          </p:cNvCxnSpPr>
          <p:nvPr/>
        </p:nvCxnSpPr>
        <p:spPr>
          <a:xfrm flipH="1" rot="-5400000">
            <a:off x="1499926" y="2131325"/>
            <a:ext cx="343800" cy="600"/>
          </a:xfrm>
          <a:prstGeom prst="curvedConnector3">
            <a:avLst>
              <a:gd fmla="val 49982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09" name="Google Shape;409;p45"/>
          <p:cNvSpPr/>
          <p:nvPr/>
        </p:nvSpPr>
        <p:spPr>
          <a:xfrm>
            <a:off x="895876" y="3329575"/>
            <a:ext cx="1551900" cy="682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Deployment Rescheduled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10" name="Google Shape;410;p45"/>
          <p:cNvCxnSpPr/>
          <p:nvPr/>
        </p:nvCxnSpPr>
        <p:spPr>
          <a:xfrm flipH="1" rot="-5400000">
            <a:off x="1499626" y="3157500"/>
            <a:ext cx="343800" cy="600"/>
          </a:xfrm>
          <a:prstGeom prst="curvedConnector3">
            <a:avLst>
              <a:gd fmla="val 49982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11" name="Google Shape;411;p45"/>
          <p:cNvSpPr/>
          <p:nvPr/>
        </p:nvSpPr>
        <p:spPr>
          <a:xfrm>
            <a:off x="3304551" y="3329575"/>
            <a:ext cx="1551900" cy="682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Containers started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12" name="Google Shape;412;p45"/>
          <p:cNvCxnSpPr>
            <a:stCxn id="409" idx="3"/>
            <a:endCxn id="411" idx="1"/>
          </p:cNvCxnSpPr>
          <p:nvPr/>
        </p:nvCxnSpPr>
        <p:spPr>
          <a:xfrm>
            <a:off x="2447776" y="3670825"/>
            <a:ext cx="856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13" name="Google Shape;413;p45"/>
          <p:cNvSpPr/>
          <p:nvPr/>
        </p:nvSpPr>
        <p:spPr>
          <a:xfrm>
            <a:off x="3304551" y="2303400"/>
            <a:ext cx="1551900" cy="682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Incompatibility with new Go library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14" name="Google Shape;414;p45"/>
          <p:cNvCxnSpPr>
            <a:stCxn id="411" idx="0"/>
            <a:endCxn id="413" idx="2"/>
          </p:cNvCxnSpPr>
          <p:nvPr/>
        </p:nvCxnSpPr>
        <p:spPr>
          <a:xfrm rot="10800000">
            <a:off x="4080501" y="2985775"/>
            <a:ext cx="0" cy="343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15" name="Google Shape;415;p45"/>
          <p:cNvSpPr/>
          <p:nvPr/>
        </p:nvSpPr>
        <p:spPr>
          <a:xfrm>
            <a:off x="3304551" y="1277225"/>
            <a:ext cx="1551900" cy="682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Authentication Service Failed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16" name="Google Shape;416;p45"/>
          <p:cNvCxnSpPr/>
          <p:nvPr/>
        </p:nvCxnSpPr>
        <p:spPr>
          <a:xfrm rot="10800000">
            <a:off x="4080501" y="1959663"/>
            <a:ext cx="0" cy="343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17" name="Google Shape;417;p45"/>
          <p:cNvSpPr/>
          <p:nvPr/>
        </p:nvSpPr>
        <p:spPr>
          <a:xfrm>
            <a:off x="5713526" y="1277225"/>
            <a:ext cx="1551900" cy="682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Entire System unable to Authenticate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18" name="Google Shape;418;p45"/>
          <p:cNvCxnSpPr/>
          <p:nvPr/>
        </p:nvCxnSpPr>
        <p:spPr>
          <a:xfrm>
            <a:off x="4856451" y="1618475"/>
            <a:ext cx="856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19" name="Google Shape;419;p45"/>
          <p:cNvSpPr/>
          <p:nvPr/>
        </p:nvSpPr>
        <p:spPr>
          <a:xfrm>
            <a:off x="5522550" y="2303399"/>
            <a:ext cx="1933848" cy="1261980"/>
          </a:xfrm>
          <a:prstGeom prst="cloud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!</a:t>
            </a:r>
            <a:endParaRPr sz="7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0" name="Google Shape;4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125" y="-230175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/>
          <p:cNvSpPr txBox="1"/>
          <p:nvPr>
            <p:ph type="title"/>
          </p:nvPr>
        </p:nvSpPr>
        <p:spPr>
          <a:xfrm>
            <a:off x="510450" y="1587025"/>
            <a:ext cx="8123100" cy="24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aleway ExtraLight"/>
                <a:ea typeface="Raleway ExtraLight"/>
                <a:cs typeface="Raleway ExtraLight"/>
                <a:sym typeface="Raleway ExtraLight"/>
              </a:rPr>
              <a:t>When Kubernetes </a:t>
            </a:r>
            <a:r>
              <a:rPr b="1" lang="en" sz="7200">
                <a:latin typeface="Raleway"/>
                <a:ea typeface="Raleway"/>
                <a:cs typeface="Raleway"/>
                <a:sym typeface="Raleway"/>
              </a:rPr>
              <a:t>bleep</a:t>
            </a:r>
            <a:r>
              <a:rPr lang="en" sz="7200">
                <a:latin typeface="Raleway ExtraLight"/>
                <a:ea typeface="Raleway ExtraLight"/>
                <a:cs typeface="Raleway ExtraLight"/>
                <a:sym typeface="Raleway ExtraLight"/>
              </a:rPr>
              <a:t>s up Kubernetes?</a:t>
            </a:r>
            <a:endParaRPr sz="7200"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426" name="Google Shape;4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650" y="3632225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7"/>
          <p:cNvSpPr txBox="1"/>
          <p:nvPr>
            <p:ph type="title"/>
          </p:nvPr>
        </p:nvSpPr>
        <p:spPr>
          <a:xfrm>
            <a:off x="510450" y="214275"/>
            <a:ext cx="8123100" cy="34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aleway ExtraLight"/>
                <a:ea typeface="Raleway ExtraLight"/>
                <a:cs typeface="Raleway ExtraLight"/>
                <a:sym typeface="Raleway ExtraLight"/>
              </a:rPr>
              <a:t>Simple Solution:</a:t>
            </a:r>
            <a:endParaRPr sz="7200">
              <a:latin typeface="Raleway ExtraLight"/>
              <a:ea typeface="Raleway ExtraLight"/>
              <a:cs typeface="Raleway ExtraLight"/>
              <a:sym typeface="Raleway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aleway ExtraLight"/>
                <a:ea typeface="Raleway ExtraLight"/>
                <a:cs typeface="Raleway ExtraLight"/>
                <a:sym typeface="Raleway ExtraLight"/>
              </a:rPr>
              <a:t>Harden CI/CD</a:t>
            </a:r>
            <a:endParaRPr sz="4800">
              <a:latin typeface="Raleway ExtraLight"/>
              <a:ea typeface="Raleway ExtraLight"/>
              <a:cs typeface="Raleway ExtraLight"/>
              <a:sym typeface="Raleway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aleway ExtraLight"/>
                <a:ea typeface="Raleway ExtraLight"/>
                <a:cs typeface="Raleway ExtraLight"/>
                <a:sym typeface="Raleway ExtraLight"/>
              </a:rPr>
              <a:t>Integration Testing</a:t>
            </a:r>
            <a:endParaRPr sz="4800"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432" name="Google Shape;4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650" y="3632225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3625"/>
            <a:ext cx="8839200" cy="380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425" y="3818663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/>
          <p:nvPr>
            <p:ph type="ctrTitle"/>
          </p:nvPr>
        </p:nvSpPr>
        <p:spPr>
          <a:xfrm>
            <a:off x="98575" y="70150"/>
            <a:ext cx="8123100" cy="8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CVE-2018-1002105</a:t>
            </a:r>
            <a:endParaRPr sz="3600"/>
          </a:p>
        </p:txBody>
      </p:sp>
      <p:pic>
        <p:nvPicPr>
          <p:cNvPr id="444" name="Google Shape;4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125" y="-230175"/>
            <a:ext cx="1712625" cy="17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9"/>
          <p:cNvSpPr/>
          <p:nvPr/>
        </p:nvSpPr>
        <p:spPr>
          <a:xfrm>
            <a:off x="3984413" y="2466600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API Server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6" name="Google Shape;446;p49"/>
          <p:cNvSpPr/>
          <p:nvPr/>
        </p:nvSpPr>
        <p:spPr>
          <a:xfrm>
            <a:off x="4053663" y="3041325"/>
            <a:ext cx="1089100" cy="549125"/>
          </a:xfrm>
          <a:prstGeom prst="flowChartMagneticDisk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etcd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7" name="Google Shape;447;p49"/>
          <p:cNvSpPr/>
          <p:nvPr/>
        </p:nvSpPr>
        <p:spPr>
          <a:xfrm>
            <a:off x="3984413" y="3664775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TLS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8" name="Google Shape;448;p49"/>
          <p:cNvSpPr/>
          <p:nvPr/>
        </p:nvSpPr>
        <p:spPr>
          <a:xfrm>
            <a:off x="6600463" y="1698900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Kubelet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9" name="Google Shape;449;p49"/>
          <p:cNvSpPr/>
          <p:nvPr/>
        </p:nvSpPr>
        <p:spPr>
          <a:xfrm>
            <a:off x="1315938" y="2466600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Client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0" name="Google Shape;450;p49"/>
          <p:cNvSpPr/>
          <p:nvPr/>
        </p:nvSpPr>
        <p:spPr>
          <a:xfrm>
            <a:off x="1315938" y="3065688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TLS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1" name="Google Shape;451;p49"/>
          <p:cNvSpPr/>
          <p:nvPr/>
        </p:nvSpPr>
        <p:spPr>
          <a:xfrm>
            <a:off x="6600463" y="2297988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Command Execution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2" name="Google Shape;452;p49"/>
          <p:cNvSpPr/>
          <p:nvPr/>
        </p:nvSpPr>
        <p:spPr>
          <a:xfrm>
            <a:off x="6600463" y="2897088"/>
            <a:ext cx="1227600" cy="5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Untraceable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3" name="Google Shape;453;p49"/>
          <p:cNvSpPr/>
          <p:nvPr/>
        </p:nvSpPr>
        <p:spPr>
          <a:xfrm>
            <a:off x="2719463" y="2533825"/>
            <a:ext cx="1089000" cy="669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Switching Protocols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4" name="Google Shape;454;p49"/>
          <p:cNvSpPr/>
          <p:nvPr/>
        </p:nvSpPr>
        <p:spPr>
          <a:xfrm>
            <a:off x="1315938" y="1698900"/>
            <a:ext cx="5085600" cy="669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Authenticated Request to Kubelet with API server TLS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0"/>
          <p:cNvSpPr txBox="1"/>
          <p:nvPr>
            <p:ph type="title"/>
          </p:nvPr>
        </p:nvSpPr>
        <p:spPr>
          <a:xfrm>
            <a:off x="510450" y="1587025"/>
            <a:ext cx="8123100" cy="22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aleway ExtraLight"/>
                <a:ea typeface="Raleway ExtraLight"/>
                <a:cs typeface="Raleway ExtraLight"/>
                <a:sym typeface="Raleway ExtraLight"/>
              </a:rPr>
              <a:t>There are many more ways to get into a cluster</a:t>
            </a:r>
            <a:r>
              <a:rPr b="1" lang="en" sz="7200">
                <a:latin typeface="Raleway"/>
                <a:ea typeface="Raleway"/>
                <a:cs typeface="Raleway"/>
                <a:sym typeface="Raleway"/>
              </a:rPr>
              <a:t>bleep</a:t>
            </a:r>
            <a:endParaRPr sz="7200"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460" name="Google Shape;4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650" y="3632225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ctrTitle"/>
          </p:nvPr>
        </p:nvSpPr>
        <p:spPr>
          <a:xfrm>
            <a:off x="510450" y="1031125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Who here has never struggled with Kubernetes? 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81" name="Google Shape;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8700" y="3772513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1"/>
          <p:cNvSpPr txBox="1"/>
          <p:nvPr>
            <p:ph type="title"/>
          </p:nvPr>
        </p:nvSpPr>
        <p:spPr>
          <a:xfrm>
            <a:off x="510450" y="86050"/>
            <a:ext cx="8123100" cy="62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Lessons learned from exploring Kubernetes</a:t>
            </a:r>
            <a:endParaRPr sz="3000"/>
          </a:p>
        </p:txBody>
      </p:sp>
      <p:sp>
        <p:nvSpPr>
          <p:cNvPr id="466" name="Google Shape;466;p51"/>
          <p:cNvSpPr txBox="1"/>
          <p:nvPr>
            <p:ph type="title"/>
          </p:nvPr>
        </p:nvSpPr>
        <p:spPr>
          <a:xfrm>
            <a:off x="-427025" y="3824075"/>
            <a:ext cx="5102100" cy="8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JVM not respecting cgroup limitations</a:t>
            </a:r>
            <a:endParaRPr sz="2400"/>
          </a:p>
        </p:txBody>
      </p:sp>
      <p:sp>
        <p:nvSpPr>
          <p:cNvPr id="467" name="Google Shape;467;p51"/>
          <p:cNvSpPr txBox="1"/>
          <p:nvPr>
            <p:ph type="title"/>
          </p:nvPr>
        </p:nvSpPr>
        <p:spPr>
          <a:xfrm>
            <a:off x="1245475" y="3336000"/>
            <a:ext cx="3684300" cy="62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Null Pointer Exceptions</a:t>
            </a:r>
            <a:endParaRPr sz="1400"/>
          </a:p>
        </p:txBody>
      </p:sp>
      <p:pic>
        <p:nvPicPr>
          <p:cNvPr id="468" name="Google Shape;4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650" y="3632225"/>
            <a:ext cx="1712625" cy="17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1"/>
          <p:cNvSpPr txBox="1"/>
          <p:nvPr>
            <p:ph type="title"/>
          </p:nvPr>
        </p:nvSpPr>
        <p:spPr>
          <a:xfrm>
            <a:off x="5164200" y="3336000"/>
            <a:ext cx="3786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TLS expired again</a:t>
            </a:r>
            <a:endParaRPr sz="3000"/>
          </a:p>
        </p:txBody>
      </p:sp>
      <p:sp>
        <p:nvSpPr>
          <p:cNvPr id="470" name="Google Shape;470;p51"/>
          <p:cNvSpPr txBox="1"/>
          <p:nvPr>
            <p:ph type="title"/>
          </p:nvPr>
        </p:nvSpPr>
        <p:spPr>
          <a:xfrm>
            <a:off x="4675075" y="3508800"/>
            <a:ext cx="3786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Load Balancers</a:t>
            </a:r>
            <a:endParaRPr sz="1100"/>
          </a:p>
        </p:txBody>
      </p:sp>
      <p:sp>
        <p:nvSpPr>
          <p:cNvPr id="471" name="Google Shape;471;p51"/>
          <p:cNvSpPr txBox="1"/>
          <p:nvPr>
            <p:ph type="title"/>
          </p:nvPr>
        </p:nvSpPr>
        <p:spPr>
          <a:xfrm>
            <a:off x="3460350" y="3909775"/>
            <a:ext cx="3786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Quota Limits in your Cloud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2" name="Google Shape;472;p51"/>
          <p:cNvSpPr txBox="1"/>
          <p:nvPr>
            <p:ph type="title"/>
          </p:nvPr>
        </p:nvSpPr>
        <p:spPr>
          <a:xfrm>
            <a:off x="2322100" y="3280200"/>
            <a:ext cx="3786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Quota Limits in your Cloud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3" name="Google Shape;473;p51"/>
          <p:cNvSpPr txBox="1"/>
          <p:nvPr>
            <p:ph type="title"/>
          </p:nvPr>
        </p:nvSpPr>
        <p:spPr>
          <a:xfrm>
            <a:off x="1378200" y="1005650"/>
            <a:ext cx="3786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Cross Namespace DNS resolution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4" name="Google Shape;474;p51"/>
          <p:cNvSpPr txBox="1"/>
          <p:nvPr>
            <p:ph type="title"/>
          </p:nvPr>
        </p:nvSpPr>
        <p:spPr>
          <a:xfrm>
            <a:off x="3848100" y="2112988"/>
            <a:ext cx="5102100" cy="8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Mapping services to other resources</a:t>
            </a:r>
            <a:endParaRPr sz="3000"/>
          </a:p>
        </p:txBody>
      </p:sp>
      <p:sp>
        <p:nvSpPr>
          <p:cNvPr id="475" name="Google Shape;475;p51"/>
          <p:cNvSpPr txBox="1"/>
          <p:nvPr>
            <p:ph type="title"/>
          </p:nvPr>
        </p:nvSpPr>
        <p:spPr>
          <a:xfrm>
            <a:off x="-1573225" y="2868288"/>
            <a:ext cx="5102100" cy="8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Audit logs?</a:t>
            </a:r>
            <a:endParaRPr sz="1800"/>
          </a:p>
        </p:txBody>
      </p:sp>
      <p:sp>
        <p:nvSpPr>
          <p:cNvPr id="476" name="Google Shape;476;p51"/>
          <p:cNvSpPr txBox="1"/>
          <p:nvPr>
            <p:ph type="title"/>
          </p:nvPr>
        </p:nvSpPr>
        <p:spPr>
          <a:xfrm>
            <a:off x="5068025" y="1559325"/>
            <a:ext cx="3786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Mutating containers at runtime</a:t>
            </a:r>
            <a:endParaRPr sz="1800"/>
          </a:p>
        </p:txBody>
      </p:sp>
      <p:sp>
        <p:nvSpPr>
          <p:cNvPr id="477" name="Google Shape;477;p51"/>
          <p:cNvSpPr txBox="1"/>
          <p:nvPr>
            <p:ph type="title"/>
          </p:nvPr>
        </p:nvSpPr>
        <p:spPr>
          <a:xfrm>
            <a:off x="231025" y="2736325"/>
            <a:ext cx="3786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Unencrypted open source tooling (helm)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8" name="Google Shape;478;p51"/>
          <p:cNvSpPr txBox="1"/>
          <p:nvPr>
            <p:ph type="title"/>
          </p:nvPr>
        </p:nvSpPr>
        <p:spPr>
          <a:xfrm>
            <a:off x="231025" y="2414863"/>
            <a:ext cx="40452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Lack of CI/CD testing breaks production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9" name="Google Shape;479;p51"/>
          <p:cNvSpPr txBox="1"/>
          <p:nvPr>
            <p:ph type="title"/>
          </p:nvPr>
        </p:nvSpPr>
        <p:spPr>
          <a:xfrm>
            <a:off x="231025" y="1497588"/>
            <a:ext cx="3786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Pause containers matter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0" name="Google Shape;480;p51"/>
          <p:cNvSpPr txBox="1"/>
          <p:nvPr>
            <p:ph type="title"/>
          </p:nvPr>
        </p:nvSpPr>
        <p:spPr>
          <a:xfrm>
            <a:off x="6061725" y="1252838"/>
            <a:ext cx="3786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Upgrading Kubernetes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1" name="Google Shape;481;p51"/>
          <p:cNvSpPr txBox="1"/>
          <p:nvPr>
            <p:ph type="title"/>
          </p:nvPr>
        </p:nvSpPr>
        <p:spPr>
          <a:xfrm>
            <a:off x="2322100" y="1559325"/>
            <a:ext cx="3786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Secrets</a:t>
            </a:r>
            <a:endParaRPr sz="1800"/>
          </a:p>
        </p:txBody>
      </p:sp>
      <p:sp>
        <p:nvSpPr>
          <p:cNvPr id="482" name="Google Shape;482;p51"/>
          <p:cNvSpPr txBox="1"/>
          <p:nvPr>
            <p:ph type="title"/>
          </p:nvPr>
        </p:nvSpPr>
        <p:spPr>
          <a:xfrm>
            <a:off x="-1061825" y="1336863"/>
            <a:ext cx="3786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Node deadlock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3" name="Google Shape;483;p51"/>
          <p:cNvSpPr txBox="1"/>
          <p:nvPr>
            <p:ph type="title"/>
          </p:nvPr>
        </p:nvSpPr>
        <p:spPr>
          <a:xfrm>
            <a:off x="-660850" y="1810350"/>
            <a:ext cx="3786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CNI Ipam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4" name="Google Shape;484;p51"/>
          <p:cNvSpPr txBox="1"/>
          <p:nvPr>
            <p:ph type="title"/>
          </p:nvPr>
        </p:nvSpPr>
        <p:spPr>
          <a:xfrm>
            <a:off x="2818550" y="2659575"/>
            <a:ext cx="3786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iptables!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5" name="Google Shape;485;p51"/>
          <p:cNvSpPr txBox="1"/>
          <p:nvPr>
            <p:ph type="title"/>
          </p:nvPr>
        </p:nvSpPr>
        <p:spPr>
          <a:xfrm>
            <a:off x="4572000" y="1185925"/>
            <a:ext cx="3786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logs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6" name="Google Shape;486;p51"/>
          <p:cNvSpPr txBox="1"/>
          <p:nvPr>
            <p:ph type="title"/>
          </p:nvPr>
        </p:nvSpPr>
        <p:spPr>
          <a:xfrm>
            <a:off x="-427025" y="797850"/>
            <a:ext cx="3786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Installing is hard!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7" name="Google Shape;487;p51"/>
          <p:cNvSpPr txBox="1"/>
          <p:nvPr>
            <p:ph type="title"/>
          </p:nvPr>
        </p:nvSpPr>
        <p:spPr>
          <a:xfrm>
            <a:off x="3210525" y="755850"/>
            <a:ext cx="3786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Deployments aren’t automatic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8" name="Google Shape;488;p51"/>
          <p:cNvSpPr txBox="1"/>
          <p:nvPr>
            <p:ph type="title"/>
          </p:nvPr>
        </p:nvSpPr>
        <p:spPr>
          <a:xfrm>
            <a:off x="6388750" y="4483550"/>
            <a:ext cx="9609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Service mesh?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9" name="Google Shape;489;p51"/>
          <p:cNvSpPr txBox="1"/>
          <p:nvPr>
            <p:ph type="title"/>
          </p:nvPr>
        </p:nvSpPr>
        <p:spPr>
          <a:xfrm>
            <a:off x="1143775" y="1875863"/>
            <a:ext cx="3786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aleway"/>
                <a:ea typeface="Raleway"/>
                <a:cs typeface="Raleway"/>
                <a:sym typeface="Raleway"/>
              </a:rPr>
              <a:t>I have to configure 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aleway"/>
                <a:ea typeface="Raleway"/>
                <a:cs typeface="Raleway"/>
                <a:sym typeface="Raleway"/>
              </a:rPr>
              <a:t>my cloud provider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0" name="Google Shape;490;p51"/>
          <p:cNvSpPr txBox="1"/>
          <p:nvPr>
            <p:ph type="title"/>
          </p:nvPr>
        </p:nvSpPr>
        <p:spPr>
          <a:xfrm>
            <a:off x="3085675" y="1252850"/>
            <a:ext cx="3786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Custom bootstrap logic?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1" name="Google Shape;491;p51"/>
          <p:cNvSpPr txBox="1"/>
          <p:nvPr>
            <p:ph type="title"/>
          </p:nvPr>
        </p:nvSpPr>
        <p:spPr>
          <a:xfrm>
            <a:off x="1143775" y="4650900"/>
            <a:ext cx="9609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Best practices?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2" name="Google Shape;492;p51"/>
          <p:cNvSpPr txBox="1"/>
          <p:nvPr>
            <p:ph type="title"/>
          </p:nvPr>
        </p:nvSpPr>
        <p:spPr>
          <a:xfrm>
            <a:off x="1917600" y="3184825"/>
            <a:ext cx="9609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Can I trust this tool?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3" name="Google Shape;493;p51"/>
          <p:cNvSpPr txBox="1"/>
          <p:nvPr>
            <p:ph type="title"/>
          </p:nvPr>
        </p:nvSpPr>
        <p:spPr>
          <a:xfrm>
            <a:off x="1499425" y="2419800"/>
            <a:ext cx="3786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aleway"/>
                <a:ea typeface="Raleway"/>
                <a:cs typeface="Raleway"/>
                <a:sym typeface="Raleway"/>
              </a:rPr>
              <a:t>Upgrading my OS?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4" name="Google Shape;494;p51"/>
          <p:cNvSpPr txBox="1"/>
          <p:nvPr>
            <p:ph type="title"/>
          </p:nvPr>
        </p:nvSpPr>
        <p:spPr>
          <a:xfrm>
            <a:off x="-409325" y="2963750"/>
            <a:ext cx="2514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aleway"/>
                <a:ea typeface="Raleway"/>
                <a:cs typeface="Raleway"/>
                <a:sym typeface="Raleway"/>
              </a:rPr>
              <a:t>Public or Private registry?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5" name="Google Shape;495;p51"/>
          <p:cNvSpPr txBox="1"/>
          <p:nvPr>
            <p:ph type="title"/>
          </p:nvPr>
        </p:nvSpPr>
        <p:spPr>
          <a:xfrm>
            <a:off x="2724175" y="3016838"/>
            <a:ext cx="2514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aleway"/>
                <a:ea typeface="Raleway"/>
                <a:cs typeface="Raleway"/>
                <a:sym typeface="Raleway"/>
              </a:rPr>
              <a:t>Distribution?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6" name="Google Shape;496;p51"/>
          <p:cNvSpPr txBox="1"/>
          <p:nvPr>
            <p:ph type="title"/>
          </p:nvPr>
        </p:nvSpPr>
        <p:spPr>
          <a:xfrm>
            <a:off x="4017025" y="3609925"/>
            <a:ext cx="2514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aleway"/>
                <a:ea typeface="Raleway"/>
                <a:cs typeface="Raleway"/>
                <a:sym typeface="Raleway"/>
              </a:rPr>
              <a:t>Enterprise?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7" name="Google Shape;497;p51"/>
          <p:cNvSpPr txBox="1"/>
          <p:nvPr>
            <p:ph type="title"/>
          </p:nvPr>
        </p:nvSpPr>
        <p:spPr>
          <a:xfrm>
            <a:off x="5311075" y="4012425"/>
            <a:ext cx="2514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aleway"/>
                <a:ea typeface="Raleway"/>
                <a:cs typeface="Raleway"/>
                <a:sym typeface="Raleway"/>
              </a:rPr>
              <a:t>Do I need a service?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8" name="Google Shape;498;p51"/>
          <p:cNvSpPr txBox="1"/>
          <p:nvPr>
            <p:ph type="title"/>
          </p:nvPr>
        </p:nvSpPr>
        <p:spPr>
          <a:xfrm>
            <a:off x="996625" y="1205825"/>
            <a:ext cx="2514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aleway"/>
                <a:ea typeface="Raleway"/>
                <a:cs typeface="Raleway"/>
                <a:sym typeface="Raleway"/>
              </a:rPr>
              <a:t>gitops?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9" name="Google Shape;499;p51"/>
          <p:cNvSpPr txBox="1"/>
          <p:nvPr>
            <p:ph type="title"/>
          </p:nvPr>
        </p:nvSpPr>
        <p:spPr>
          <a:xfrm>
            <a:off x="4098000" y="2536950"/>
            <a:ext cx="5102100" cy="8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My program crashed but it didn’t exit</a:t>
            </a:r>
            <a:endParaRPr sz="1800"/>
          </a:p>
        </p:txBody>
      </p:sp>
      <p:sp>
        <p:nvSpPr>
          <p:cNvPr id="500" name="Google Shape;500;p51"/>
          <p:cNvSpPr txBox="1"/>
          <p:nvPr>
            <p:ph type="title"/>
          </p:nvPr>
        </p:nvSpPr>
        <p:spPr>
          <a:xfrm>
            <a:off x="2020950" y="1228475"/>
            <a:ext cx="5102100" cy="8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entrypoints?</a:t>
            </a:r>
            <a:endParaRPr sz="1000"/>
          </a:p>
        </p:txBody>
      </p:sp>
      <p:sp>
        <p:nvSpPr>
          <p:cNvPr id="501" name="Google Shape;501;p51"/>
          <p:cNvSpPr txBox="1"/>
          <p:nvPr>
            <p:ph type="title"/>
          </p:nvPr>
        </p:nvSpPr>
        <p:spPr>
          <a:xfrm>
            <a:off x="-203000" y="4429925"/>
            <a:ext cx="18201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aleway"/>
                <a:ea typeface="Raleway"/>
                <a:cs typeface="Raleway"/>
                <a:sym typeface="Raleway"/>
              </a:rPr>
              <a:t>Testing?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2" name="Google Shape;502;p51"/>
          <p:cNvSpPr txBox="1"/>
          <p:nvPr>
            <p:ph type="title"/>
          </p:nvPr>
        </p:nvSpPr>
        <p:spPr>
          <a:xfrm>
            <a:off x="6312963" y="2636300"/>
            <a:ext cx="3786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aleway"/>
                <a:ea typeface="Raleway"/>
                <a:cs typeface="Raleway"/>
                <a:sym typeface="Raleway"/>
              </a:rPr>
              <a:t>Serverless?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3" name="Google Shape;503;p51"/>
          <p:cNvSpPr txBox="1"/>
          <p:nvPr>
            <p:ph type="title"/>
          </p:nvPr>
        </p:nvSpPr>
        <p:spPr>
          <a:xfrm>
            <a:off x="2541000" y="601300"/>
            <a:ext cx="13071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etcd!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4" name="Google Shape;504;p51"/>
          <p:cNvSpPr txBox="1"/>
          <p:nvPr>
            <p:ph type="title"/>
          </p:nvPr>
        </p:nvSpPr>
        <p:spPr>
          <a:xfrm>
            <a:off x="6604550" y="2294425"/>
            <a:ext cx="2514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aleway"/>
                <a:ea typeface="Raleway"/>
                <a:cs typeface="Raleway"/>
                <a:sym typeface="Raleway"/>
              </a:rPr>
              <a:t>Docker?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5" name="Google Shape;505;p51"/>
          <p:cNvSpPr txBox="1"/>
          <p:nvPr>
            <p:ph type="title"/>
          </p:nvPr>
        </p:nvSpPr>
        <p:spPr>
          <a:xfrm>
            <a:off x="5051463" y="4271000"/>
            <a:ext cx="9609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API flags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2"/>
          <p:cNvSpPr txBox="1"/>
          <p:nvPr>
            <p:ph type="title"/>
          </p:nvPr>
        </p:nvSpPr>
        <p:spPr>
          <a:xfrm>
            <a:off x="510450" y="382425"/>
            <a:ext cx="8123100" cy="3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Raleway"/>
                <a:ea typeface="Raleway"/>
                <a:cs typeface="Raleway"/>
                <a:sym typeface="Raleway"/>
              </a:rPr>
              <a:t>Kubernetes is complexity </a:t>
            </a:r>
            <a:endParaRPr b="1" sz="4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Raleway"/>
                <a:ea typeface="Raleway"/>
                <a:cs typeface="Raleway"/>
                <a:sym typeface="Raleway"/>
              </a:rPr>
              <a:t>that is worth it</a:t>
            </a:r>
            <a:endParaRPr b="1" sz="4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do you prevent </a:t>
            </a:r>
            <a:r>
              <a:rPr lang="en"/>
              <a:t>catastrophic</a:t>
            </a:r>
            <a:r>
              <a:rPr lang="en"/>
              <a:t> problems in the sea of complication?</a:t>
            </a:r>
            <a:endParaRPr/>
          </a:p>
        </p:txBody>
      </p:sp>
      <p:pic>
        <p:nvPicPr>
          <p:cNvPr id="511" name="Google Shape;5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650" y="3632225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3"/>
          <p:cNvSpPr txBox="1"/>
          <p:nvPr>
            <p:ph type="title"/>
          </p:nvPr>
        </p:nvSpPr>
        <p:spPr>
          <a:xfrm>
            <a:off x="311700" y="270950"/>
            <a:ext cx="8520600" cy="21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Learning to mitigate hazards and observe our systems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Learning to measure our systems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7" name="Google Shape;5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650" y="3632225"/>
            <a:ext cx="1712625" cy="17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3"/>
          <p:cNvSpPr txBox="1"/>
          <p:nvPr>
            <p:ph type="title"/>
          </p:nvPr>
        </p:nvSpPr>
        <p:spPr>
          <a:xfrm>
            <a:off x="-156425" y="2237963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Observability</a:t>
            </a:r>
            <a:endParaRPr sz="14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9" name="Google Shape;519;p53"/>
          <p:cNvSpPr txBox="1"/>
          <p:nvPr>
            <p:ph type="title"/>
          </p:nvPr>
        </p:nvSpPr>
        <p:spPr>
          <a:xfrm>
            <a:off x="709525" y="135788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Conformance</a:t>
            </a:r>
            <a:endParaRPr sz="18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0" name="Google Shape;520;p53"/>
          <p:cNvSpPr txBox="1"/>
          <p:nvPr>
            <p:ph type="title"/>
          </p:nvPr>
        </p:nvSpPr>
        <p:spPr>
          <a:xfrm>
            <a:off x="234650" y="3681838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Compliance</a:t>
            </a:r>
            <a:endParaRPr sz="12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1" name="Google Shape;521;p53"/>
          <p:cNvSpPr txBox="1"/>
          <p:nvPr>
            <p:ph type="title"/>
          </p:nvPr>
        </p:nvSpPr>
        <p:spPr>
          <a:xfrm>
            <a:off x="6391000" y="2190175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Logs</a:t>
            </a:r>
            <a:endParaRPr sz="12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2" name="Google Shape;522;p53"/>
          <p:cNvSpPr txBox="1"/>
          <p:nvPr>
            <p:ph type="title"/>
          </p:nvPr>
        </p:nvSpPr>
        <p:spPr>
          <a:xfrm>
            <a:off x="6113175" y="3356000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Detecting Change</a:t>
            </a:r>
            <a:endParaRPr sz="12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3" name="Google Shape;523;p53"/>
          <p:cNvSpPr txBox="1"/>
          <p:nvPr>
            <p:ph type="title"/>
          </p:nvPr>
        </p:nvSpPr>
        <p:spPr>
          <a:xfrm>
            <a:off x="2872200" y="2123250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Monitoring</a:t>
            </a:r>
            <a:endParaRPr sz="14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4" name="Google Shape;524;p53"/>
          <p:cNvSpPr txBox="1"/>
          <p:nvPr>
            <p:ph type="title"/>
          </p:nvPr>
        </p:nvSpPr>
        <p:spPr>
          <a:xfrm>
            <a:off x="5276275" y="1960150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Tracing</a:t>
            </a:r>
            <a:endParaRPr sz="10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5" name="Google Shape;525;p53"/>
          <p:cNvSpPr txBox="1"/>
          <p:nvPr>
            <p:ph type="title"/>
          </p:nvPr>
        </p:nvSpPr>
        <p:spPr>
          <a:xfrm>
            <a:off x="4097700" y="4043775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Scanning</a:t>
            </a:r>
            <a:endParaRPr sz="10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6" name="Google Shape;526;p53"/>
          <p:cNvSpPr txBox="1"/>
          <p:nvPr>
            <p:ph type="title"/>
          </p:nvPr>
        </p:nvSpPr>
        <p:spPr>
          <a:xfrm>
            <a:off x="-683100" y="1883525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Testing</a:t>
            </a:r>
            <a:endParaRPr sz="10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7" name="Google Shape;527;p53"/>
          <p:cNvSpPr txBox="1"/>
          <p:nvPr>
            <p:ph type="title"/>
          </p:nvPr>
        </p:nvSpPr>
        <p:spPr>
          <a:xfrm>
            <a:off x="1783000" y="4043775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Validate</a:t>
            </a:r>
            <a:endParaRPr sz="12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8" name="Google Shape;528;p53"/>
          <p:cNvSpPr txBox="1"/>
          <p:nvPr>
            <p:ph type="title"/>
          </p:nvPr>
        </p:nvSpPr>
        <p:spPr>
          <a:xfrm>
            <a:off x="1552975" y="1741675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Sanitize</a:t>
            </a:r>
            <a:endParaRPr sz="10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9" name="Google Shape;529;p53"/>
          <p:cNvSpPr txBox="1"/>
          <p:nvPr>
            <p:ph type="title"/>
          </p:nvPr>
        </p:nvSpPr>
        <p:spPr>
          <a:xfrm>
            <a:off x="4408825" y="49188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Warnings</a:t>
            </a:r>
            <a:endParaRPr sz="18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0" name="Google Shape;530;p53"/>
          <p:cNvSpPr txBox="1"/>
          <p:nvPr>
            <p:ph type="title"/>
          </p:nvPr>
        </p:nvSpPr>
        <p:spPr>
          <a:xfrm>
            <a:off x="3844200" y="1745888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Alerts</a:t>
            </a:r>
            <a:endParaRPr sz="18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1" name="Google Shape;531;p53"/>
          <p:cNvSpPr txBox="1"/>
          <p:nvPr>
            <p:ph type="title"/>
          </p:nvPr>
        </p:nvSpPr>
        <p:spPr>
          <a:xfrm>
            <a:off x="4837925" y="3632213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Compliance</a:t>
            </a:r>
            <a:endParaRPr sz="18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4"/>
          <p:cNvSpPr txBox="1"/>
          <p:nvPr>
            <p:ph type="title"/>
          </p:nvPr>
        </p:nvSpPr>
        <p:spPr>
          <a:xfrm>
            <a:off x="311700" y="270950"/>
            <a:ext cx="8520600" cy="21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Learning to build tools to gain confidence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Learning from our mistakes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37" name="Google Shape;5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650" y="3632225"/>
            <a:ext cx="1712625" cy="17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4"/>
          <p:cNvSpPr txBox="1"/>
          <p:nvPr>
            <p:ph type="title"/>
          </p:nvPr>
        </p:nvSpPr>
        <p:spPr>
          <a:xfrm>
            <a:off x="-1265425" y="2237963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Observability</a:t>
            </a:r>
            <a:endParaRPr sz="14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9" name="Google Shape;539;p54"/>
          <p:cNvSpPr txBox="1"/>
          <p:nvPr>
            <p:ph type="title"/>
          </p:nvPr>
        </p:nvSpPr>
        <p:spPr>
          <a:xfrm>
            <a:off x="5276275" y="1932863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Conformance</a:t>
            </a:r>
            <a:endParaRPr sz="18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0" name="Google Shape;540;p54"/>
          <p:cNvSpPr txBox="1"/>
          <p:nvPr>
            <p:ph type="title"/>
          </p:nvPr>
        </p:nvSpPr>
        <p:spPr>
          <a:xfrm>
            <a:off x="5148700" y="3547988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Compliance</a:t>
            </a:r>
            <a:endParaRPr sz="12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1" name="Google Shape;541;p54"/>
          <p:cNvSpPr txBox="1"/>
          <p:nvPr>
            <p:ph type="title"/>
          </p:nvPr>
        </p:nvSpPr>
        <p:spPr>
          <a:xfrm>
            <a:off x="683425" y="2046063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Logs</a:t>
            </a:r>
            <a:endParaRPr sz="12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2" name="Google Shape;542;p54"/>
          <p:cNvSpPr txBox="1"/>
          <p:nvPr>
            <p:ph type="title"/>
          </p:nvPr>
        </p:nvSpPr>
        <p:spPr>
          <a:xfrm>
            <a:off x="3084300" y="3949575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Detecting Change</a:t>
            </a:r>
            <a:endParaRPr sz="12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3" name="Google Shape;543;p54"/>
          <p:cNvSpPr txBox="1"/>
          <p:nvPr>
            <p:ph type="title"/>
          </p:nvPr>
        </p:nvSpPr>
        <p:spPr>
          <a:xfrm>
            <a:off x="2872200" y="2123250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Monitoring</a:t>
            </a:r>
            <a:endParaRPr sz="14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4" name="Google Shape;544;p54"/>
          <p:cNvSpPr txBox="1"/>
          <p:nvPr>
            <p:ph type="title"/>
          </p:nvPr>
        </p:nvSpPr>
        <p:spPr>
          <a:xfrm>
            <a:off x="6261000" y="1340138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Tracing</a:t>
            </a:r>
            <a:endParaRPr sz="14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5" name="Google Shape;545;p54"/>
          <p:cNvSpPr txBox="1"/>
          <p:nvPr>
            <p:ph type="title"/>
          </p:nvPr>
        </p:nvSpPr>
        <p:spPr>
          <a:xfrm>
            <a:off x="786000" y="3632225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Scanning</a:t>
            </a:r>
            <a:endParaRPr sz="10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6" name="Google Shape;546;p54"/>
          <p:cNvSpPr txBox="1"/>
          <p:nvPr>
            <p:ph type="title"/>
          </p:nvPr>
        </p:nvSpPr>
        <p:spPr>
          <a:xfrm>
            <a:off x="-472750" y="142575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Testing</a:t>
            </a:r>
            <a:endParaRPr sz="10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7" name="Google Shape;547;p54"/>
          <p:cNvSpPr txBox="1"/>
          <p:nvPr>
            <p:ph type="title"/>
          </p:nvPr>
        </p:nvSpPr>
        <p:spPr>
          <a:xfrm>
            <a:off x="4985725" y="85200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Validate</a:t>
            </a:r>
            <a:endParaRPr sz="12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8" name="Google Shape;548;p54"/>
          <p:cNvSpPr txBox="1"/>
          <p:nvPr>
            <p:ph type="title"/>
          </p:nvPr>
        </p:nvSpPr>
        <p:spPr>
          <a:xfrm>
            <a:off x="2566375" y="85200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Sanitize</a:t>
            </a:r>
            <a:endParaRPr sz="10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9" name="Google Shape;549;p54"/>
          <p:cNvSpPr txBox="1"/>
          <p:nvPr>
            <p:ph type="title"/>
          </p:nvPr>
        </p:nvSpPr>
        <p:spPr>
          <a:xfrm>
            <a:off x="-913800" y="1484363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Compliance</a:t>
            </a:r>
            <a:endParaRPr sz="18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0" name="Google Shape;550;p54"/>
          <p:cNvSpPr txBox="1"/>
          <p:nvPr>
            <p:ph type="title"/>
          </p:nvPr>
        </p:nvSpPr>
        <p:spPr>
          <a:xfrm>
            <a:off x="2774000" y="3337963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Warnings</a:t>
            </a:r>
            <a:endParaRPr sz="18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1" name="Google Shape;551;p54"/>
          <p:cNvSpPr txBox="1"/>
          <p:nvPr>
            <p:ph type="title"/>
          </p:nvPr>
        </p:nvSpPr>
        <p:spPr>
          <a:xfrm>
            <a:off x="1362700" y="3949563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Resilience</a:t>
            </a:r>
            <a:endParaRPr sz="18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2" name="Google Shape;552;p54"/>
          <p:cNvSpPr txBox="1"/>
          <p:nvPr>
            <p:ph type="title"/>
          </p:nvPr>
        </p:nvSpPr>
        <p:spPr>
          <a:xfrm>
            <a:off x="978675" y="2347500"/>
            <a:ext cx="3786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Metrics</a:t>
            </a:r>
            <a:endParaRPr sz="14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"/>
          <p:cNvSpPr txBox="1"/>
          <p:nvPr>
            <p:ph idx="4294967295" type="title"/>
          </p:nvPr>
        </p:nvSpPr>
        <p:spPr>
          <a:xfrm>
            <a:off x="2252450" y="642200"/>
            <a:ext cx="8520600" cy="21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It’s okay to</a:t>
            </a:r>
            <a:endParaRPr>
              <a:solidFill>
                <a:srgbClr val="000000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get a little lost… </a:t>
            </a:r>
            <a:endParaRPr>
              <a:solidFill>
                <a:srgbClr val="000000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558" name="Google Shape;5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650" y="3632225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6"/>
          <p:cNvSpPr txBox="1"/>
          <p:nvPr>
            <p:ph idx="4294967295" type="title"/>
          </p:nvPr>
        </p:nvSpPr>
        <p:spPr>
          <a:xfrm>
            <a:off x="2252450" y="642200"/>
            <a:ext cx="85206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It’s okay to</a:t>
            </a:r>
            <a:endParaRPr>
              <a:solidFill>
                <a:srgbClr val="000000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get a little lost…</a:t>
            </a:r>
            <a:endParaRPr>
              <a:solidFill>
                <a:srgbClr val="000000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...</a:t>
            </a:r>
            <a:r>
              <a:rPr lang="en">
                <a:solidFill>
                  <a:srgbClr val="000000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 but not too lost</a:t>
            </a:r>
            <a:endParaRPr>
              <a:solidFill>
                <a:srgbClr val="000000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564" name="Google Shape;5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650" y="3632225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7"/>
          <p:cNvSpPr txBox="1"/>
          <p:nvPr>
            <p:ph type="ctrTitle"/>
          </p:nvPr>
        </p:nvSpPr>
        <p:spPr>
          <a:xfrm>
            <a:off x="510450" y="277250"/>
            <a:ext cx="8123100" cy="324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aleway ExtraLight"/>
                <a:ea typeface="Raleway ExtraLight"/>
                <a:cs typeface="Raleway ExtraLight"/>
                <a:sym typeface="Raleway ExtraLight"/>
              </a:rPr>
              <a:t>Kubernetes also brings hope...</a:t>
            </a:r>
            <a:endParaRPr sz="7200"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570" name="Google Shape;57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650" y="3632225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8"/>
          <p:cNvSpPr txBox="1"/>
          <p:nvPr>
            <p:ph idx="1" type="subTitle"/>
          </p:nvPr>
        </p:nvSpPr>
        <p:spPr>
          <a:xfrm>
            <a:off x="510450" y="439829"/>
            <a:ext cx="8123100" cy="33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Kubernetes is </a:t>
            </a:r>
            <a:r>
              <a:rPr b="1" lang="en" sz="3600"/>
              <a:t>complex</a:t>
            </a:r>
            <a:endParaRPr b="1"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Complexity is </a:t>
            </a:r>
            <a:r>
              <a:rPr b="1" lang="en" sz="3600"/>
              <a:t>chaos</a:t>
            </a:r>
            <a:endParaRPr b="1"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Chaos can cause </a:t>
            </a:r>
            <a:r>
              <a:rPr b="1" lang="en" sz="3600"/>
              <a:t>problems</a:t>
            </a:r>
            <a:endParaRPr b="1"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Conquering chaos is </a:t>
            </a:r>
            <a:r>
              <a:rPr b="1" lang="en" sz="3600"/>
              <a:t>freedom</a:t>
            </a:r>
            <a:br>
              <a:rPr b="1" lang="en" sz="3600"/>
            </a:br>
            <a:r>
              <a:rPr lang="en" sz="3600"/>
              <a:t>Conquering Kubernetes is worth it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Nobody wants another cluster</a:t>
            </a:r>
            <a:r>
              <a:rPr b="1" lang="en" sz="3600"/>
              <a:t>bleep</a:t>
            </a:r>
            <a:endParaRPr sz="3600"/>
          </a:p>
        </p:txBody>
      </p:sp>
      <p:pic>
        <p:nvPicPr>
          <p:cNvPr id="576" name="Google Shape;57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650" y="3632225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9"/>
          <p:cNvSpPr txBox="1"/>
          <p:nvPr>
            <p:ph type="title"/>
          </p:nvPr>
        </p:nvSpPr>
        <p:spPr>
          <a:xfrm>
            <a:off x="4495475" y="321500"/>
            <a:ext cx="4541100" cy="16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Kris Nova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Senior Developer Advocate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j.hept.io/cluster-bleep-survey</a:t>
            </a:r>
            <a:endParaRPr sz="2400"/>
          </a:p>
        </p:txBody>
      </p:sp>
      <p:pic>
        <p:nvPicPr>
          <p:cNvPr id="582" name="Google Shape;5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576" y="2931251"/>
            <a:ext cx="2444892" cy="61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547" y="3595031"/>
            <a:ext cx="3004950" cy="489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58700" y="3772513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 txBox="1"/>
          <p:nvPr>
            <p:ph type="ctrTitle"/>
          </p:nvPr>
        </p:nvSpPr>
        <p:spPr>
          <a:xfrm>
            <a:off x="311700" y="1412550"/>
            <a:ext cx="8520600" cy="11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Kubernetes introduce?</a:t>
            </a:r>
            <a:endParaRPr/>
          </a:p>
        </p:txBody>
      </p:sp>
      <p:pic>
        <p:nvPicPr>
          <p:cNvPr id="87" name="Google Shape;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8700" y="3772513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6"/>
          <p:cNvSpPr txBox="1"/>
          <p:nvPr>
            <p:ph type="ctrTitle"/>
          </p:nvPr>
        </p:nvSpPr>
        <p:spPr>
          <a:xfrm>
            <a:off x="510450" y="1031125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Kubernetes introduces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resilience</a:t>
            </a: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93" name="Google Shape;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8700" y="3772513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/>
          <p:nvPr>
            <p:ph type="ctrTitle"/>
          </p:nvPr>
        </p:nvSpPr>
        <p:spPr>
          <a:xfrm>
            <a:off x="510450" y="1031125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Kubernetes introduces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efficiency</a:t>
            </a: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99" name="Google Shape;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8700" y="3772513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/>
          <p:nvPr>
            <p:ph type="ctrTitle"/>
          </p:nvPr>
        </p:nvSpPr>
        <p:spPr>
          <a:xfrm>
            <a:off x="510450" y="1031125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Kubernetes introduces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repeatability 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05" name="Google Shape;1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8700" y="3772513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/>
          <p:nvPr>
            <p:ph type="ctrTitle"/>
          </p:nvPr>
        </p:nvSpPr>
        <p:spPr>
          <a:xfrm>
            <a:off x="510450" y="1031125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Kubernetes introduces complexity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11" name="Google Shape;1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8700" y="3772513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ctrTitle"/>
          </p:nvPr>
        </p:nvSpPr>
        <p:spPr>
          <a:xfrm>
            <a:off x="510450" y="1031125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Kubernetes introduces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risk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17" name="Google Shape;1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8700" y="3772513"/>
            <a:ext cx="1712625" cy="1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ris Nova - Alpine Theme Version 3.0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